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ppt/webextensions/webextension6.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5"/>
  </p:sldMasterIdLst>
  <p:notesMasterIdLst>
    <p:notesMasterId r:id="rId54"/>
  </p:notesMasterIdLst>
  <p:sldIdLst>
    <p:sldId id="256" r:id="rId6"/>
    <p:sldId id="284" r:id="rId7"/>
    <p:sldId id="897" r:id="rId8"/>
    <p:sldId id="285" r:id="rId9"/>
    <p:sldId id="258" r:id="rId10"/>
    <p:sldId id="286" r:id="rId11"/>
    <p:sldId id="259" r:id="rId12"/>
    <p:sldId id="260" r:id="rId13"/>
    <p:sldId id="291" r:id="rId14"/>
    <p:sldId id="261" r:id="rId15"/>
    <p:sldId id="287" r:id="rId16"/>
    <p:sldId id="262" r:id="rId17"/>
    <p:sldId id="275" r:id="rId18"/>
    <p:sldId id="289" r:id="rId19"/>
    <p:sldId id="888" r:id="rId20"/>
    <p:sldId id="889" r:id="rId21"/>
    <p:sldId id="890" r:id="rId22"/>
    <p:sldId id="299" r:id="rId23"/>
    <p:sldId id="294" r:id="rId24"/>
    <p:sldId id="898" r:id="rId25"/>
    <p:sldId id="293" r:id="rId26"/>
    <p:sldId id="296" r:id="rId27"/>
    <p:sldId id="297" r:id="rId28"/>
    <p:sldId id="298" r:id="rId29"/>
    <p:sldId id="891" r:id="rId30"/>
    <p:sldId id="269" r:id="rId31"/>
    <p:sldId id="272" r:id="rId32"/>
    <p:sldId id="264" r:id="rId33"/>
    <p:sldId id="892" r:id="rId34"/>
    <p:sldId id="265" r:id="rId35"/>
    <p:sldId id="266" r:id="rId36"/>
    <p:sldId id="893" r:id="rId37"/>
    <p:sldId id="271" r:id="rId38"/>
    <p:sldId id="899" r:id="rId39"/>
    <p:sldId id="273" r:id="rId40"/>
    <p:sldId id="277" r:id="rId41"/>
    <p:sldId id="278" r:id="rId42"/>
    <p:sldId id="279" r:id="rId43"/>
    <p:sldId id="280" r:id="rId44"/>
    <p:sldId id="281" r:id="rId45"/>
    <p:sldId id="903" r:id="rId46"/>
    <p:sldId id="283" r:id="rId47"/>
    <p:sldId id="282" r:id="rId48"/>
    <p:sldId id="900" r:id="rId49"/>
    <p:sldId id="274" r:id="rId50"/>
    <p:sldId id="276" r:id="rId51"/>
    <p:sldId id="901" r:id="rId52"/>
    <p:sldId id="902"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48" autoAdjust="0"/>
    <p:restoredTop sz="78939"/>
  </p:normalViewPr>
  <p:slideViewPr>
    <p:cSldViewPr snapToGrid="0">
      <p:cViewPr varScale="1">
        <p:scale>
          <a:sx n="76" d="100"/>
          <a:sy n="76" d="100"/>
        </p:scale>
        <p:origin x="216"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ADF74A-E8C2-4CFC-804D-48465FF5FBF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68A2DA0-5941-43F8-97B6-1050D0ECF0CC}">
      <dgm:prSet/>
      <dgm:spPr/>
      <dgm:t>
        <a:bodyPr/>
        <a:lstStyle/>
        <a:p>
          <a:r>
            <a:rPr lang="en-US" b="1" dirty="0"/>
            <a:t>Scholarly Activity Requirement and Timeline (10 minutes</a:t>
          </a:r>
          <a:r>
            <a:rPr lang="en-US" b="0" dirty="0"/>
            <a:t>)</a:t>
          </a:r>
        </a:p>
      </dgm:t>
    </dgm:pt>
    <dgm:pt modelId="{255BA796-86AC-4EA5-B5DB-53B99C170421}" type="parTrans" cxnId="{147732AA-E1FA-48AB-BE63-5E488E090B6F}">
      <dgm:prSet/>
      <dgm:spPr/>
      <dgm:t>
        <a:bodyPr/>
        <a:lstStyle/>
        <a:p>
          <a:endParaRPr lang="en-US"/>
        </a:p>
      </dgm:t>
    </dgm:pt>
    <dgm:pt modelId="{8B6FE6DE-807F-4BC2-892B-175DC880A6BA}" type="sibTrans" cxnId="{147732AA-E1FA-48AB-BE63-5E488E090B6F}">
      <dgm:prSet/>
      <dgm:spPr/>
      <dgm:t>
        <a:bodyPr/>
        <a:lstStyle/>
        <a:p>
          <a:endParaRPr lang="en-US"/>
        </a:p>
      </dgm:t>
    </dgm:pt>
    <dgm:pt modelId="{20D714B5-0E78-4DF6-836E-D77DF6A5B8D7}">
      <dgm:prSet/>
      <dgm:spPr/>
      <dgm:t>
        <a:bodyPr/>
        <a:lstStyle/>
        <a:p>
          <a:r>
            <a:rPr lang="en-US" b="0" dirty="0"/>
            <a:t>Mentorship (15 minutes)</a:t>
          </a:r>
        </a:p>
      </dgm:t>
    </dgm:pt>
    <dgm:pt modelId="{B5D1BDA4-989C-4DA4-B153-D473F69661BD}" type="parTrans" cxnId="{18641F42-0385-4DCA-BEA3-D8FF686EFCC5}">
      <dgm:prSet/>
      <dgm:spPr/>
      <dgm:t>
        <a:bodyPr/>
        <a:lstStyle/>
        <a:p>
          <a:endParaRPr lang="en-US"/>
        </a:p>
      </dgm:t>
    </dgm:pt>
    <dgm:pt modelId="{2FACA659-5045-469D-BF78-DCCF562FBBF2}" type="sibTrans" cxnId="{18641F42-0385-4DCA-BEA3-D8FF686EFCC5}">
      <dgm:prSet/>
      <dgm:spPr/>
      <dgm:t>
        <a:bodyPr/>
        <a:lstStyle/>
        <a:p>
          <a:endParaRPr lang="en-US"/>
        </a:p>
      </dgm:t>
    </dgm:pt>
    <dgm:pt modelId="{CF693855-13B0-4DB7-A7C8-8C6642AB37E4}">
      <dgm:prSet/>
      <dgm:spPr/>
      <dgm:t>
        <a:bodyPr/>
        <a:lstStyle/>
        <a:p>
          <a:r>
            <a:rPr lang="en-US"/>
            <a:t>Choosing a project (15 minutes)</a:t>
          </a:r>
        </a:p>
      </dgm:t>
    </dgm:pt>
    <dgm:pt modelId="{61075660-3C06-41E2-A5EF-B56A2BA65111}" type="parTrans" cxnId="{C1A2F162-6A92-4551-8CD3-407BCB81696F}">
      <dgm:prSet/>
      <dgm:spPr/>
      <dgm:t>
        <a:bodyPr/>
        <a:lstStyle/>
        <a:p>
          <a:endParaRPr lang="en-US"/>
        </a:p>
      </dgm:t>
    </dgm:pt>
    <dgm:pt modelId="{157ADFC6-F9FC-4EE3-B55B-B36BC2B458CD}" type="sibTrans" cxnId="{C1A2F162-6A92-4551-8CD3-407BCB81696F}">
      <dgm:prSet/>
      <dgm:spPr/>
      <dgm:t>
        <a:bodyPr/>
        <a:lstStyle/>
        <a:p>
          <a:endParaRPr lang="en-US"/>
        </a:p>
      </dgm:t>
    </dgm:pt>
    <dgm:pt modelId="{DFA29395-91AA-49F6-B8BC-790D7EBB0E68}">
      <dgm:prSet/>
      <dgm:spPr/>
      <dgm:t>
        <a:bodyPr/>
        <a:lstStyle/>
        <a:p>
          <a:r>
            <a:rPr lang="en-US"/>
            <a:t>Resources for research and dissemination (5 minutes)</a:t>
          </a:r>
        </a:p>
      </dgm:t>
    </dgm:pt>
    <dgm:pt modelId="{15D41C51-BB60-498F-AC6F-852CEDCBEF8C}" type="parTrans" cxnId="{90683E6F-02D5-4E01-94C4-FAB52B6EC087}">
      <dgm:prSet/>
      <dgm:spPr/>
      <dgm:t>
        <a:bodyPr/>
        <a:lstStyle/>
        <a:p>
          <a:endParaRPr lang="en-US"/>
        </a:p>
      </dgm:t>
    </dgm:pt>
    <dgm:pt modelId="{D45C9AB7-3B5A-4778-9053-DDDAF29B4028}" type="sibTrans" cxnId="{90683E6F-02D5-4E01-94C4-FAB52B6EC087}">
      <dgm:prSet/>
      <dgm:spPr/>
      <dgm:t>
        <a:bodyPr/>
        <a:lstStyle/>
        <a:p>
          <a:endParaRPr lang="en-US"/>
        </a:p>
      </dgm:t>
    </dgm:pt>
    <dgm:pt modelId="{3350288C-5690-42D0-9F1C-7C1088573F79}">
      <dgm:prSet/>
      <dgm:spPr/>
      <dgm:t>
        <a:bodyPr/>
        <a:lstStyle/>
        <a:p>
          <a:r>
            <a:rPr lang="en-US"/>
            <a:t>Career Goals Activity (10 minutes)</a:t>
          </a:r>
        </a:p>
      </dgm:t>
    </dgm:pt>
    <dgm:pt modelId="{B8460F2B-D594-475E-A7D4-BA8055009706}" type="parTrans" cxnId="{0AF47142-EA0D-4C95-8296-C862841965FD}">
      <dgm:prSet/>
      <dgm:spPr/>
      <dgm:t>
        <a:bodyPr/>
        <a:lstStyle/>
        <a:p>
          <a:endParaRPr lang="en-US"/>
        </a:p>
      </dgm:t>
    </dgm:pt>
    <dgm:pt modelId="{F4A0840B-83A5-46AC-B50C-9397B80C64F9}" type="sibTrans" cxnId="{0AF47142-EA0D-4C95-8296-C862841965FD}">
      <dgm:prSet/>
      <dgm:spPr/>
      <dgm:t>
        <a:bodyPr/>
        <a:lstStyle/>
        <a:p>
          <a:endParaRPr lang="en-US"/>
        </a:p>
      </dgm:t>
    </dgm:pt>
    <dgm:pt modelId="{9C40A4F4-D915-4B4C-9261-EBAA8997CFDC}">
      <dgm:prSet/>
      <dgm:spPr/>
      <dgm:t>
        <a:bodyPr/>
        <a:lstStyle/>
        <a:p>
          <a:r>
            <a:rPr lang="en-US"/>
            <a:t>CITI-GCP training (remaining) </a:t>
          </a:r>
        </a:p>
      </dgm:t>
    </dgm:pt>
    <dgm:pt modelId="{3E8F4D5D-8616-43C3-91A2-BA15EE2F0015}" type="parTrans" cxnId="{D2EEBD40-9C79-4BB3-ADF5-6E5D10DC376C}">
      <dgm:prSet/>
      <dgm:spPr/>
      <dgm:t>
        <a:bodyPr/>
        <a:lstStyle/>
        <a:p>
          <a:endParaRPr lang="en-US"/>
        </a:p>
      </dgm:t>
    </dgm:pt>
    <dgm:pt modelId="{5CECC3F2-319E-42E0-9995-C8A56D06C3D0}" type="sibTrans" cxnId="{D2EEBD40-9C79-4BB3-ADF5-6E5D10DC376C}">
      <dgm:prSet/>
      <dgm:spPr/>
      <dgm:t>
        <a:bodyPr/>
        <a:lstStyle/>
        <a:p>
          <a:endParaRPr lang="en-US"/>
        </a:p>
      </dgm:t>
    </dgm:pt>
    <dgm:pt modelId="{DE46465B-661A-204A-82F1-D44DB2DC9F46}" type="pres">
      <dgm:prSet presAssocID="{3AADF74A-E8C2-4CFC-804D-48465FF5FBF8}" presName="linear" presStyleCnt="0">
        <dgm:presLayoutVars>
          <dgm:animLvl val="lvl"/>
          <dgm:resizeHandles val="exact"/>
        </dgm:presLayoutVars>
      </dgm:prSet>
      <dgm:spPr/>
    </dgm:pt>
    <dgm:pt modelId="{8C5D65BB-CB25-3D4D-BACA-81445BA5625E}" type="pres">
      <dgm:prSet presAssocID="{568A2DA0-5941-43F8-97B6-1050D0ECF0CC}" presName="parentText" presStyleLbl="node1" presStyleIdx="0" presStyleCnt="6">
        <dgm:presLayoutVars>
          <dgm:chMax val="0"/>
          <dgm:bulletEnabled val="1"/>
        </dgm:presLayoutVars>
      </dgm:prSet>
      <dgm:spPr/>
    </dgm:pt>
    <dgm:pt modelId="{FCACC055-E6F1-0C40-8928-9ECD2F4CD195}" type="pres">
      <dgm:prSet presAssocID="{8B6FE6DE-807F-4BC2-892B-175DC880A6BA}" presName="spacer" presStyleCnt="0"/>
      <dgm:spPr/>
    </dgm:pt>
    <dgm:pt modelId="{BC57DDB3-C91D-7B42-8DDC-9C0E1B38E13F}" type="pres">
      <dgm:prSet presAssocID="{20D714B5-0E78-4DF6-836E-D77DF6A5B8D7}" presName="parentText" presStyleLbl="node1" presStyleIdx="1" presStyleCnt="6">
        <dgm:presLayoutVars>
          <dgm:chMax val="0"/>
          <dgm:bulletEnabled val="1"/>
        </dgm:presLayoutVars>
      </dgm:prSet>
      <dgm:spPr/>
    </dgm:pt>
    <dgm:pt modelId="{7480250F-7B6F-B64D-A85B-F2996092BA46}" type="pres">
      <dgm:prSet presAssocID="{2FACA659-5045-469D-BF78-DCCF562FBBF2}" presName="spacer" presStyleCnt="0"/>
      <dgm:spPr/>
    </dgm:pt>
    <dgm:pt modelId="{2D27D262-0F17-A348-B6D3-997961406FC4}" type="pres">
      <dgm:prSet presAssocID="{CF693855-13B0-4DB7-A7C8-8C6642AB37E4}" presName="parentText" presStyleLbl="node1" presStyleIdx="2" presStyleCnt="6">
        <dgm:presLayoutVars>
          <dgm:chMax val="0"/>
          <dgm:bulletEnabled val="1"/>
        </dgm:presLayoutVars>
      </dgm:prSet>
      <dgm:spPr/>
    </dgm:pt>
    <dgm:pt modelId="{0909EFB9-F17F-FF49-9B48-FAFDDA1B0414}" type="pres">
      <dgm:prSet presAssocID="{157ADFC6-F9FC-4EE3-B55B-B36BC2B458CD}" presName="spacer" presStyleCnt="0"/>
      <dgm:spPr/>
    </dgm:pt>
    <dgm:pt modelId="{61C29E27-9BBD-5C41-91B8-E071DB5E55CD}" type="pres">
      <dgm:prSet presAssocID="{DFA29395-91AA-49F6-B8BC-790D7EBB0E68}" presName="parentText" presStyleLbl="node1" presStyleIdx="3" presStyleCnt="6">
        <dgm:presLayoutVars>
          <dgm:chMax val="0"/>
          <dgm:bulletEnabled val="1"/>
        </dgm:presLayoutVars>
      </dgm:prSet>
      <dgm:spPr/>
    </dgm:pt>
    <dgm:pt modelId="{04B790F8-E65C-3A47-8C65-C4AC8AAA3413}" type="pres">
      <dgm:prSet presAssocID="{D45C9AB7-3B5A-4778-9053-DDDAF29B4028}" presName="spacer" presStyleCnt="0"/>
      <dgm:spPr/>
    </dgm:pt>
    <dgm:pt modelId="{0BBBE625-E191-1446-B1B1-AF4AD7D70924}" type="pres">
      <dgm:prSet presAssocID="{3350288C-5690-42D0-9F1C-7C1088573F79}" presName="parentText" presStyleLbl="node1" presStyleIdx="4" presStyleCnt="6">
        <dgm:presLayoutVars>
          <dgm:chMax val="0"/>
          <dgm:bulletEnabled val="1"/>
        </dgm:presLayoutVars>
      </dgm:prSet>
      <dgm:spPr/>
    </dgm:pt>
    <dgm:pt modelId="{0191B316-32A8-C54F-8963-DFFB9642F47A}" type="pres">
      <dgm:prSet presAssocID="{F4A0840B-83A5-46AC-B50C-9397B80C64F9}" presName="spacer" presStyleCnt="0"/>
      <dgm:spPr/>
    </dgm:pt>
    <dgm:pt modelId="{31FE6190-B319-D242-A377-3BA91F676E73}" type="pres">
      <dgm:prSet presAssocID="{9C40A4F4-D915-4B4C-9261-EBAA8997CFDC}" presName="parentText" presStyleLbl="node1" presStyleIdx="5" presStyleCnt="6">
        <dgm:presLayoutVars>
          <dgm:chMax val="0"/>
          <dgm:bulletEnabled val="1"/>
        </dgm:presLayoutVars>
      </dgm:prSet>
      <dgm:spPr/>
    </dgm:pt>
  </dgm:ptLst>
  <dgm:cxnLst>
    <dgm:cxn modelId="{6AE88A21-AD75-134B-83B2-0966094A4C88}" type="presOf" srcId="{DFA29395-91AA-49F6-B8BC-790D7EBB0E68}" destId="{61C29E27-9BBD-5C41-91B8-E071DB5E55CD}" srcOrd="0" destOrd="0" presId="urn:microsoft.com/office/officeart/2005/8/layout/vList2"/>
    <dgm:cxn modelId="{169D473D-B29A-D540-9CAC-12F2C342F818}" type="presOf" srcId="{568A2DA0-5941-43F8-97B6-1050D0ECF0CC}" destId="{8C5D65BB-CB25-3D4D-BACA-81445BA5625E}" srcOrd="0" destOrd="0" presId="urn:microsoft.com/office/officeart/2005/8/layout/vList2"/>
    <dgm:cxn modelId="{D2EEBD40-9C79-4BB3-ADF5-6E5D10DC376C}" srcId="{3AADF74A-E8C2-4CFC-804D-48465FF5FBF8}" destId="{9C40A4F4-D915-4B4C-9261-EBAA8997CFDC}" srcOrd="5" destOrd="0" parTransId="{3E8F4D5D-8616-43C3-91A2-BA15EE2F0015}" sibTransId="{5CECC3F2-319E-42E0-9995-C8A56D06C3D0}"/>
    <dgm:cxn modelId="{18641F42-0385-4DCA-BEA3-D8FF686EFCC5}" srcId="{3AADF74A-E8C2-4CFC-804D-48465FF5FBF8}" destId="{20D714B5-0E78-4DF6-836E-D77DF6A5B8D7}" srcOrd="1" destOrd="0" parTransId="{B5D1BDA4-989C-4DA4-B153-D473F69661BD}" sibTransId="{2FACA659-5045-469D-BF78-DCCF562FBBF2}"/>
    <dgm:cxn modelId="{0AF47142-EA0D-4C95-8296-C862841965FD}" srcId="{3AADF74A-E8C2-4CFC-804D-48465FF5FBF8}" destId="{3350288C-5690-42D0-9F1C-7C1088573F79}" srcOrd="4" destOrd="0" parTransId="{B8460F2B-D594-475E-A7D4-BA8055009706}" sibTransId="{F4A0840B-83A5-46AC-B50C-9397B80C64F9}"/>
    <dgm:cxn modelId="{C1A2F162-6A92-4551-8CD3-407BCB81696F}" srcId="{3AADF74A-E8C2-4CFC-804D-48465FF5FBF8}" destId="{CF693855-13B0-4DB7-A7C8-8C6642AB37E4}" srcOrd="2" destOrd="0" parTransId="{61075660-3C06-41E2-A5EF-B56A2BA65111}" sibTransId="{157ADFC6-F9FC-4EE3-B55B-B36BC2B458CD}"/>
    <dgm:cxn modelId="{90683E6F-02D5-4E01-94C4-FAB52B6EC087}" srcId="{3AADF74A-E8C2-4CFC-804D-48465FF5FBF8}" destId="{DFA29395-91AA-49F6-B8BC-790D7EBB0E68}" srcOrd="3" destOrd="0" parTransId="{15D41C51-BB60-498F-AC6F-852CEDCBEF8C}" sibTransId="{D45C9AB7-3B5A-4778-9053-DDDAF29B4028}"/>
    <dgm:cxn modelId="{12533F6F-527C-8942-978D-FF93213EE73C}" type="presOf" srcId="{CF693855-13B0-4DB7-A7C8-8C6642AB37E4}" destId="{2D27D262-0F17-A348-B6D3-997961406FC4}" srcOrd="0" destOrd="0" presId="urn:microsoft.com/office/officeart/2005/8/layout/vList2"/>
    <dgm:cxn modelId="{377DBC77-1574-1647-B359-9A7629857421}" type="presOf" srcId="{9C40A4F4-D915-4B4C-9261-EBAA8997CFDC}" destId="{31FE6190-B319-D242-A377-3BA91F676E73}" srcOrd="0" destOrd="0" presId="urn:microsoft.com/office/officeart/2005/8/layout/vList2"/>
    <dgm:cxn modelId="{B7CFDF77-D8D5-574B-8070-DE15570B29CB}" type="presOf" srcId="{20D714B5-0E78-4DF6-836E-D77DF6A5B8D7}" destId="{BC57DDB3-C91D-7B42-8DDC-9C0E1B38E13F}" srcOrd="0" destOrd="0" presId="urn:microsoft.com/office/officeart/2005/8/layout/vList2"/>
    <dgm:cxn modelId="{F5D4B081-B135-2245-A461-119F1099A15D}" type="presOf" srcId="{3350288C-5690-42D0-9F1C-7C1088573F79}" destId="{0BBBE625-E191-1446-B1B1-AF4AD7D70924}" srcOrd="0" destOrd="0" presId="urn:microsoft.com/office/officeart/2005/8/layout/vList2"/>
    <dgm:cxn modelId="{5D303A97-43D1-5745-8F01-BA46059A4518}" type="presOf" srcId="{3AADF74A-E8C2-4CFC-804D-48465FF5FBF8}" destId="{DE46465B-661A-204A-82F1-D44DB2DC9F46}" srcOrd="0" destOrd="0" presId="urn:microsoft.com/office/officeart/2005/8/layout/vList2"/>
    <dgm:cxn modelId="{147732AA-E1FA-48AB-BE63-5E488E090B6F}" srcId="{3AADF74A-E8C2-4CFC-804D-48465FF5FBF8}" destId="{568A2DA0-5941-43F8-97B6-1050D0ECF0CC}" srcOrd="0" destOrd="0" parTransId="{255BA796-86AC-4EA5-B5DB-53B99C170421}" sibTransId="{8B6FE6DE-807F-4BC2-892B-175DC880A6BA}"/>
    <dgm:cxn modelId="{046840D1-533E-6E46-884A-62795234579A}" type="presParOf" srcId="{DE46465B-661A-204A-82F1-D44DB2DC9F46}" destId="{8C5D65BB-CB25-3D4D-BACA-81445BA5625E}" srcOrd="0" destOrd="0" presId="urn:microsoft.com/office/officeart/2005/8/layout/vList2"/>
    <dgm:cxn modelId="{63FD60D0-B181-9F4A-BE7F-545D9B0FFAD0}" type="presParOf" srcId="{DE46465B-661A-204A-82F1-D44DB2DC9F46}" destId="{FCACC055-E6F1-0C40-8928-9ECD2F4CD195}" srcOrd="1" destOrd="0" presId="urn:microsoft.com/office/officeart/2005/8/layout/vList2"/>
    <dgm:cxn modelId="{D27FFCD6-FCCC-1C4A-9FAB-5D49E3E16464}" type="presParOf" srcId="{DE46465B-661A-204A-82F1-D44DB2DC9F46}" destId="{BC57DDB3-C91D-7B42-8DDC-9C0E1B38E13F}" srcOrd="2" destOrd="0" presId="urn:microsoft.com/office/officeart/2005/8/layout/vList2"/>
    <dgm:cxn modelId="{A4B6C7D7-C843-F346-B895-446D73808CA0}" type="presParOf" srcId="{DE46465B-661A-204A-82F1-D44DB2DC9F46}" destId="{7480250F-7B6F-B64D-A85B-F2996092BA46}" srcOrd="3" destOrd="0" presId="urn:microsoft.com/office/officeart/2005/8/layout/vList2"/>
    <dgm:cxn modelId="{1F2A87E8-E93D-9E4A-80E2-369C21F02285}" type="presParOf" srcId="{DE46465B-661A-204A-82F1-D44DB2DC9F46}" destId="{2D27D262-0F17-A348-B6D3-997961406FC4}" srcOrd="4" destOrd="0" presId="urn:microsoft.com/office/officeart/2005/8/layout/vList2"/>
    <dgm:cxn modelId="{07AD38B1-082D-4342-A962-6FA20821F130}" type="presParOf" srcId="{DE46465B-661A-204A-82F1-D44DB2DC9F46}" destId="{0909EFB9-F17F-FF49-9B48-FAFDDA1B0414}" srcOrd="5" destOrd="0" presId="urn:microsoft.com/office/officeart/2005/8/layout/vList2"/>
    <dgm:cxn modelId="{8E6A2EDC-81AB-6C4E-9978-B5D5AD3DFE39}" type="presParOf" srcId="{DE46465B-661A-204A-82F1-D44DB2DC9F46}" destId="{61C29E27-9BBD-5C41-91B8-E071DB5E55CD}" srcOrd="6" destOrd="0" presId="urn:microsoft.com/office/officeart/2005/8/layout/vList2"/>
    <dgm:cxn modelId="{DE48B1E3-49B2-7E45-A9B5-B6E2B9038646}" type="presParOf" srcId="{DE46465B-661A-204A-82F1-D44DB2DC9F46}" destId="{04B790F8-E65C-3A47-8C65-C4AC8AAA3413}" srcOrd="7" destOrd="0" presId="urn:microsoft.com/office/officeart/2005/8/layout/vList2"/>
    <dgm:cxn modelId="{D3EF5C46-A31D-0445-99E8-882A111EAC30}" type="presParOf" srcId="{DE46465B-661A-204A-82F1-D44DB2DC9F46}" destId="{0BBBE625-E191-1446-B1B1-AF4AD7D70924}" srcOrd="8" destOrd="0" presId="urn:microsoft.com/office/officeart/2005/8/layout/vList2"/>
    <dgm:cxn modelId="{352070B9-5EC4-8C4D-907A-FD658ECEAFBF}" type="presParOf" srcId="{DE46465B-661A-204A-82F1-D44DB2DC9F46}" destId="{0191B316-32A8-C54F-8963-DFFB9642F47A}" srcOrd="9" destOrd="0" presId="urn:microsoft.com/office/officeart/2005/8/layout/vList2"/>
    <dgm:cxn modelId="{E804F120-3D3B-EC49-AAB9-2CE7EFE09CD9}" type="presParOf" srcId="{DE46465B-661A-204A-82F1-D44DB2DC9F46}" destId="{31FE6190-B319-D242-A377-3BA91F676E7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10BD6F-B7E5-4BE5-94CC-2768E5BF3EDF}"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C9E6E5F-8A34-4FB2-AF5C-8E63DCC29CB6}">
      <dgm:prSet phldrT="[Text]"/>
      <dgm:spPr/>
      <dgm:t>
        <a:bodyPr/>
        <a:lstStyle/>
        <a:p>
          <a:r>
            <a:rPr lang="en-US" dirty="0"/>
            <a:t>Fall</a:t>
          </a:r>
        </a:p>
      </dgm:t>
    </dgm:pt>
    <dgm:pt modelId="{9BA0A481-8C45-4021-B791-643BC40F3D32}" type="parTrans" cxnId="{8B40724A-C35E-4053-9F31-E5709F7AB012}">
      <dgm:prSet/>
      <dgm:spPr/>
      <dgm:t>
        <a:bodyPr/>
        <a:lstStyle/>
        <a:p>
          <a:endParaRPr lang="en-US"/>
        </a:p>
      </dgm:t>
    </dgm:pt>
    <dgm:pt modelId="{89A01C09-7B0B-42ED-8133-5CA0B720E722}" type="sibTrans" cxnId="{8B40724A-C35E-4053-9F31-E5709F7AB012}">
      <dgm:prSet/>
      <dgm:spPr/>
      <dgm:t>
        <a:bodyPr/>
        <a:lstStyle/>
        <a:p>
          <a:endParaRPr lang="en-US"/>
        </a:p>
      </dgm:t>
    </dgm:pt>
    <dgm:pt modelId="{7867808D-CF08-4BD2-B4DE-4BD0115B6A7E}">
      <dgm:prSet phldrT="[Text]"/>
      <dgm:spPr/>
      <dgm:t>
        <a:bodyPr/>
        <a:lstStyle/>
        <a:p>
          <a:r>
            <a:rPr lang="en-US" dirty="0"/>
            <a:t>Career options</a:t>
          </a:r>
        </a:p>
      </dgm:t>
    </dgm:pt>
    <dgm:pt modelId="{D340B96C-7CBF-465F-8A48-5DAF5533F5F7}" type="parTrans" cxnId="{0F14E817-0662-4543-ACCF-01BCAD55E2CA}">
      <dgm:prSet/>
      <dgm:spPr/>
      <dgm:t>
        <a:bodyPr/>
        <a:lstStyle/>
        <a:p>
          <a:endParaRPr lang="en-US"/>
        </a:p>
      </dgm:t>
    </dgm:pt>
    <dgm:pt modelId="{F855ACDF-40C1-4117-A3F7-AEB21A9500B0}" type="sibTrans" cxnId="{0F14E817-0662-4543-ACCF-01BCAD55E2CA}">
      <dgm:prSet/>
      <dgm:spPr/>
      <dgm:t>
        <a:bodyPr/>
        <a:lstStyle/>
        <a:p>
          <a:endParaRPr lang="en-US"/>
        </a:p>
      </dgm:t>
    </dgm:pt>
    <dgm:pt modelId="{A40CD729-078B-4C59-BDF0-8EFACE34E71B}">
      <dgm:prSet phldrT="[Text]"/>
      <dgm:spPr/>
      <dgm:t>
        <a:bodyPr/>
        <a:lstStyle/>
        <a:p>
          <a:r>
            <a:rPr lang="en-US" dirty="0"/>
            <a:t>Seminar and CITI/GCP training</a:t>
          </a:r>
        </a:p>
      </dgm:t>
    </dgm:pt>
    <dgm:pt modelId="{8A6F5C17-DCAC-4A96-8CBD-1DC0E0553DCD}" type="parTrans" cxnId="{02B8DB48-6067-47F6-91A2-9FFEFF3656AC}">
      <dgm:prSet/>
      <dgm:spPr/>
      <dgm:t>
        <a:bodyPr/>
        <a:lstStyle/>
        <a:p>
          <a:endParaRPr lang="en-US"/>
        </a:p>
      </dgm:t>
    </dgm:pt>
    <dgm:pt modelId="{86650632-2DF8-4394-A416-CCAA801A54FC}" type="sibTrans" cxnId="{02B8DB48-6067-47F6-91A2-9FFEFF3656AC}">
      <dgm:prSet/>
      <dgm:spPr/>
      <dgm:t>
        <a:bodyPr/>
        <a:lstStyle/>
        <a:p>
          <a:endParaRPr lang="en-US"/>
        </a:p>
      </dgm:t>
    </dgm:pt>
    <dgm:pt modelId="{995E83DA-8007-454E-A366-2DCD9ED4911B}">
      <dgm:prSet phldrT="[Text]"/>
      <dgm:spPr/>
      <dgm:t>
        <a:bodyPr/>
        <a:lstStyle/>
        <a:p>
          <a:r>
            <a:rPr lang="en-US" dirty="0"/>
            <a:t>Winter</a:t>
          </a:r>
        </a:p>
      </dgm:t>
    </dgm:pt>
    <dgm:pt modelId="{7614B0FA-B3A2-465A-BD6B-B041DAB1A088}" type="parTrans" cxnId="{B9969292-90E8-470F-957B-EEC57019EE9A}">
      <dgm:prSet/>
      <dgm:spPr/>
      <dgm:t>
        <a:bodyPr/>
        <a:lstStyle/>
        <a:p>
          <a:endParaRPr lang="en-US"/>
        </a:p>
      </dgm:t>
    </dgm:pt>
    <dgm:pt modelId="{930217C3-BA94-4AAB-A29C-F3D76A4375A9}" type="sibTrans" cxnId="{B9969292-90E8-470F-957B-EEC57019EE9A}">
      <dgm:prSet/>
      <dgm:spPr/>
      <dgm:t>
        <a:bodyPr/>
        <a:lstStyle/>
        <a:p>
          <a:endParaRPr lang="en-US"/>
        </a:p>
      </dgm:t>
    </dgm:pt>
    <dgm:pt modelId="{143B9A9B-2B62-4667-9076-02C1B34A463D}">
      <dgm:prSet phldrT="[Text]"/>
      <dgm:spPr/>
      <dgm:t>
        <a:bodyPr/>
        <a:lstStyle/>
        <a:p>
          <a:r>
            <a:rPr lang="en-US" dirty="0"/>
            <a:t>PGY-3 peer mentor</a:t>
          </a:r>
        </a:p>
      </dgm:t>
    </dgm:pt>
    <dgm:pt modelId="{D41A8256-FB5C-43BE-8B4F-A87442614AA8}" type="parTrans" cxnId="{251EF9A5-938F-49A1-90B0-97D175C7117D}">
      <dgm:prSet/>
      <dgm:spPr/>
      <dgm:t>
        <a:bodyPr/>
        <a:lstStyle/>
        <a:p>
          <a:endParaRPr lang="en-US"/>
        </a:p>
      </dgm:t>
    </dgm:pt>
    <dgm:pt modelId="{FBF39A31-139E-4375-82BA-404A09240B64}" type="sibTrans" cxnId="{251EF9A5-938F-49A1-90B0-97D175C7117D}">
      <dgm:prSet/>
      <dgm:spPr/>
      <dgm:t>
        <a:bodyPr/>
        <a:lstStyle/>
        <a:p>
          <a:endParaRPr lang="en-US"/>
        </a:p>
      </dgm:t>
    </dgm:pt>
    <dgm:pt modelId="{F8D80D37-3867-4DD1-9BAF-A8F0C291A14C}">
      <dgm:prSet phldrT="[Text]"/>
      <dgm:spPr/>
      <dgm:t>
        <a:bodyPr/>
        <a:lstStyle/>
        <a:p>
          <a:r>
            <a:rPr lang="en-US" dirty="0"/>
            <a:t>Start identifying potential research mentors</a:t>
          </a:r>
        </a:p>
      </dgm:t>
    </dgm:pt>
    <dgm:pt modelId="{9CF37E8B-2D4B-48E7-BEFA-E097D6E0CD95}" type="parTrans" cxnId="{F69586A5-D167-454B-AED4-F0B5179595C9}">
      <dgm:prSet/>
      <dgm:spPr/>
      <dgm:t>
        <a:bodyPr/>
        <a:lstStyle/>
        <a:p>
          <a:endParaRPr lang="en-US"/>
        </a:p>
      </dgm:t>
    </dgm:pt>
    <dgm:pt modelId="{C3C53CAD-97E1-485D-8D74-AD74EA94F250}" type="sibTrans" cxnId="{F69586A5-D167-454B-AED4-F0B5179595C9}">
      <dgm:prSet/>
      <dgm:spPr/>
      <dgm:t>
        <a:bodyPr/>
        <a:lstStyle/>
        <a:p>
          <a:endParaRPr lang="en-US"/>
        </a:p>
      </dgm:t>
    </dgm:pt>
    <dgm:pt modelId="{2E9BFFE5-642F-4C53-A233-1F99CCDF9DFD}">
      <dgm:prSet phldrT="[Text]"/>
      <dgm:spPr/>
      <dgm:t>
        <a:bodyPr/>
        <a:lstStyle/>
        <a:p>
          <a:r>
            <a:rPr lang="en-US" dirty="0"/>
            <a:t>Spring</a:t>
          </a:r>
        </a:p>
      </dgm:t>
    </dgm:pt>
    <dgm:pt modelId="{7BF64D8B-92A7-4676-B5B2-5F594DBBBB34}" type="parTrans" cxnId="{597DB6DA-E3A7-4412-8051-74E177A9C544}">
      <dgm:prSet/>
      <dgm:spPr/>
      <dgm:t>
        <a:bodyPr/>
        <a:lstStyle/>
        <a:p>
          <a:endParaRPr lang="en-US"/>
        </a:p>
      </dgm:t>
    </dgm:pt>
    <dgm:pt modelId="{E5D9F0AF-DDA7-430F-B66E-29B035A664B9}" type="sibTrans" cxnId="{597DB6DA-E3A7-4412-8051-74E177A9C544}">
      <dgm:prSet/>
      <dgm:spPr/>
      <dgm:t>
        <a:bodyPr/>
        <a:lstStyle/>
        <a:p>
          <a:endParaRPr lang="en-US"/>
        </a:p>
      </dgm:t>
    </dgm:pt>
    <dgm:pt modelId="{3E79448C-3661-4971-A64E-C8C4A3EE1C5E}">
      <dgm:prSet phldrT="[Text]"/>
      <dgm:spPr/>
      <dgm:t>
        <a:bodyPr/>
        <a:lstStyle/>
        <a:p>
          <a:r>
            <a:rPr lang="en-US" dirty="0"/>
            <a:t>Meet with potential mentors</a:t>
          </a:r>
        </a:p>
      </dgm:t>
    </dgm:pt>
    <dgm:pt modelId="{DD4FDD6C-DAE5-4B0E-B320-8A3F5C5006B6}" type="parTrans" cxnId="{2642EFEC-659A-488A-A4F3-59403DCCBF74}">
      <dgm:prSet/>
      <dgm:spPr/>
      <dgm:t>
        <a:bodyPr/>
        <a:lstStyle/>
        <a:p>
          <a:endParaRPr lang="en-US"/>
        </a:p>
      </dgm:t>
    </dgm:pt>
    <dgm:pt modelId="{F2A04183-41EE-4071-87AB-E6A3ABBFA035}" type="sibTrans" cxnId="{2642EFEC-659A-488A-A4F3-59403DCCBF74}">
      <dgm:prSet/>
      <dgm:spPr/>
      <dgm:t>
        <a:bodyPr/>
        <a:lstStyle/>
        <a:p>
          <a:endParaRPr lang="en-US"/>
        </a:p>
      </dgm:t>
    </dgm:pt>
    <dgm:pt modelId="{9CE4E921-E9B5-4EE6-94E0-1FFC47DFEDDE}">
      <dgm:prSet phldrT="[Text]"/>
      <dgm:spPr/>
      <dgm:t>
        <a:bodyPr/>
        <a:lstStyle/>
        <a:p>
          <a:r>
            <a:rPr lang="en-US" dirty="0"/>
            <a:t>Start initial steps of research project prior to beginning PGY-2</a:t>
          </a:r>
        </a:p>
      </dgm:t>
    </dgm:pt>
    <dgm:pt modelId="{5F6BEB28-418E-4236-8B8B-276FED911B0E}" type="parTrans" cxnId="{0B1BE38B-CD9D-41C6-BA03-E453B4AC0B88}">
      <dgm:prSet/>
      <dgm:spPr/>
      <dgm:t>
        <a:bodyPr/>
        <a:lstStyle/>
        <a:p>
          <a:endParaRPr lang="en-US"/>
        </a:p>
      </dgm:t>
    </dgm:pt>
    <dgm:pt modelId="{3BAAC33B-3497-445E-9461-08EB51F53858}" type="sibTrans" cxnId="{0B1BE38B-CD9D-41C6-BA03-E453B4AC0B88}">
      <dgm:prSet/>
      <dgm:spPr/>
      <dgm:t>
        <a:bodyPr/>
        <a:lstStyle/>
        <a:p>
          <a:endParaRPr lang="en-US"/>
        </a:p>
      </dgm:t>
    </dgm:pt>
    <dgm:pt modelId="{2EEEAEFE-C8F9-4FBE-9F88-997BFD1DC24D}" type="pres">
      <dgm:prSet presAssocID="{2010BD6F-B7E5-4BE5-94CC-2768E5BF3EDF}" presName="linearFlow" presStyleCnt="0">
        <dgm:presLayoutVars>
          <dgm:dir/>
          <dgm:animLvl val="lvl"/>
          <dgm:resizeHandles val="exact"/>
        </dgm:presLayoutVars>
      </dgm:prSet>
      <dgm:spPr/>
    </dgm:pt>
    <dgm:pt modelId="{2EBA2FFD-EF52-489E-8F15-B81D30A9AF35}" type="pres">
      <dgm:prSet presAssocID="{FC9E6E5F-8A34-4FB2-AF5C-8E63DCC29CB6}" presName="composite" presStyleCnt="0"/>
      <dgm:spPr/>
    </dgm:pt>
    <dgm:pt modelId="{3B3170AC-A97B-44BE-A241-3A920345E2A2}" type="pres">
      <dgm:prSet presAssocID="{FC9E6E5F-8A34-4FB2-AF5C-8E63DCC29CB6}" presName="parentText" presStyleLbl="alignNode1" presStyleIdx="0" presStyleCnt="3">
        <dgm:presLayoutVars>
          <dgm:chMax val="1"/>
          <dgm:bulletEnabled val="1"/>
        </dgm:presLayoutVars>
      </dgm:prSet>
      <dgm:spPr/>
    </dgm:pt>
    <dgm:pt modelId="{E135D066-C202-4925-B783-EF499A22BA75}" type="pres">
      <dgm:prSet presAssocID="{FC9E6E5F-8A34-4FB2-AF5C-8E63DCC29CB6}" presName="descendantText" presStyleLbl="alignAcc1" presStyleIdx="0" presStyleCnt="3">
        <dgm:presLayoutVars>
          <dgm:bulletEnabled val="1"/>
        </dgm:presLayoutVars>
      </dgm:prSet>
      <dgm:spPr/>
    </dgm:pt>
    <dgm:pt modelId="{3305D74D-690C-48C5-A9A8-9E4A37C8B379}" type="pres">
      <dgm:prSet presAssocID="{89A01C09-7B0B-42ED-8133-5CA0B720E722}" presName="sp" presStyleCnt="0"/>
      <dgm:spPr/>
    </dgm:pt>
    <dgm:pt modelId="{7DB3C719-5B68-4CA4-925D-F93C81323C33}" type="pres">
      <dgm:prSet presAssocID="{995E83DA-8007-454E-A366-2DCD9ED4911B}" presName="composite" presStyleCnt="0"/>
      <dgm:spPr/>
    </dgm:pt>
    <dgm:pt modelId="{D8A3CEC8-CBEC-44CD-BF9E-2F50300A6CF3}" type="pres">
      <dgm:prSet presAssocID="{995E83DA-8007-454E-A366-2DCD9ED4911B}" presName="parentText" presStyleLbl="alignNode1" presStyleIdx="1" presStyleCnt="3">
        <dgm:presLayoutVars>
          <dgm:chMax val="1"/>
          <dgm:bulletEnabled val="1"/>
        </dgm:presLayoutVars>
      </dgm:prSet>
      <dgm:spPr/>
    </dgm:pt>
    <dgm:pt modelId="{557DC5E8-26DC-4594-91DC-F57DCB430685}" type="pres">
      <dgm:prSet presAssocID="{995E83DA-8007-454E-A366-2DCD9ED4911B}" presName="descendantText" presStyleLbl="alignAcc1" presStyleIdx="1" presStyleCnt="3">
        <dgm:presLayoutVars>
          <dgm:bulletEnabled val="1"/>
        </dgm:presLayoutVars>
      </dgm:prSet>
      <dgm:spPr/>
    </dgm:pt>
    <dgm:pt modelId="{5D4A09BF-DED2-43F7-8E86-99F905B66615}" type="pres">
      <dgm:prSet presAssocID="{930217C3-BA94-4AAB-A29C-F3D76A4375A9}" presName="sp" presStyleCnt="0"/>
      <dgm:spPr/>
    </dgm:pt>
    <dgm:pt modelId="{0BB59066-0561-43AB-AB0F-49BFEAAEACA9}" type="pres">
      <dgm:prSet presAssocID="{2E9BFFE5-642F-4C53-A233-1F99CCDF9DFD}" presName="composite" presStyleCnt="0"/>
      <dgm:spPr/>
    </dgm:pt>
    <dgm:pt modelId="{AC22966E-17D9-4C26-B82F-9D76657FC815}" type="pres">
      <dgm:prSet presAssocID="{2E9BFFE5-642F-4C53-A233-1F99CCDF9DFD}" presName="parentText" presStyleLbl="alignNode1" presStyleIdx="2" presStyleCnt="3">
        <dgm:presLayoutVars>
          <dgm:chMax val="1"/>
          <dgm:bulletEnabled val="1"/>
        </dgm:presLayoutVars>
      </dgm:prSet>
      <dgm:spPr/>
    </dgm:pt>
    <dgm:pt modelId="{6CD92B77-DC3A-4F8A-A738-366B7F908CD6}" type="pres">
      <dgm:prSet presAssocID="{2E9BFFE5-642F-4C53-A233-1F99CCDF9DFD}" presName="descendantText" presStyleLbl="alignAcc1" presStyleIdx="2" presStyleCnt="3">
        <dgm:presLayoutVars>
          <dgm:bulletEnabled val="1"/>
        </dgm:presLayoutVars>
      </dgm:prSet>
      <dgm:spPr/>
    </dgm:pt>
  </dgm:ptLst>
  <dgm:cxnLst>
    <dgm:cxn modelId="{0F14E817-0662-4543-ACCF-01BCAD55E2CA}" srcId="{FC9E6E5F-8A34-4FB2-AF5C-8E63DCC29CB6}" destId="{7867808D-CF08-4BD2-B4DE-4BD0115B6A7E}" srcOrd="0" destOrd="0" parTransId="{D340B96C-7CBF-465F-8A48-5DAF5533F5F7}" sibTransId="{F855ACDF-40C1-4117-A3F7-AEB21A9500B0}"/>
    <dgm:cxn modelId="{0AF35824-3A58-4688-94CC-E4AAB1599CA7}" type="presOf" srcId="{F8D80D37-3867-4DD1-9BAF-A8F0C291A14C}" destId="{557DC5E8-26DC-4594-91DC-F57DCB430685}" srcOrd="0" destOrd="1" presId="urn:microsoft.com/office/officeart/2005/8/layout/chevron2"/>
    <dgm:cxn modelId="{DB93212F-5366-4D3C-B7A4-3550789BBCDE}" type="presOf" srcId="{A40CD729-078B-4C59-BDF0-8EFACE34E71B}" destId="{E135D066-C202-4925-B783-EF499A22BA75}" srcOrd="0" destOrd="1" presId="urn:microsoft.com/office/officeart/2005/8/layout/chevron2"/>
    <dgm:cxn modelId="{1F2C5F3C-077B-4B5B-931A-EDB01F7141AF}" type="presOf" srcId="{2010BD6F-B7E5-4BE5-94CC-2768E5BF3EDF}" destId="{2EEEAEFE-C8F9-4FBE-9F88-997BFD1DC24D}" srcOrd="0" destOrd="0" presId="urn:microsoft.com/office/officeart/2005/8/layout/chevron2"/>
    <dgm:cxn modelId="{02B8DB48-6067-47F6-91A2-9FFEFF3656AC}" srcId="{FC9E6E5F-8A34-4FB2-AF5C-8E63DCC29CB6}" destId="{A40CD729-078B-4C59-BDF0-8EFACE34E71B}" srcOrd="1" destOrd="0" parTransId="{8A6F5C17-DCAC-4A96-8CBD-1DC0E0553DCD}" sibTransId="{86650632-2DF8-4394-A416-CCAA801A54FC}"/>
    <dgm:cxn modelId="{8B40724A-C35E-4053-9F31-E5709F7AB012}" srcId="{2010BD6F-B7E5-4BE5-94CC-2768E5BF3EDF}" destId="{FC9E6E5F-8A34-4FB2-AF5C-8E63DCC29CB6}" srcOrd="0" destOrd="0" parTransId="{9BA0A481-8C45-4021-B791-643BC40F3D32}" sibTransId="{89A01C09-7B0B-42ED-8133-5CA0B720E722}"/>
    <dgm:cxn modelId="{85838153-0B13-4CA2-AFAE-21B6F1884DBB}" type="presOf" srcId="{995E83DA-8007-454E-A366-2DCD9ED4911B}" destId="{D8A3CEC8-CBEC-44CD-BF9E-2F50300A6CF3}" srcOrd="0" destOrd="0" presId="urn:microsoft.com/office/officeart/2005/8/layout/chevron2"/>
    <dgm:cxn modelId="{A6662A59-46CB-4B42-8374-294C79A9D33D}" type="presOf" srcId="{2E9BFFE5-642F-4C53-A233-1F99CCDF9DFD}" destId="{AC22966E-17D9-4C26-B82F-9D76657FC815}" srcOrd="0" destOrd="0" presId="urn:microsoft.com/office/officeart/2005/8/layout/chevron2"/>
    <dgm:cxn modelId="{B94C287E-381D-4A19-B962-8485429335C4}" type="presOf" srcId="{9CE4E921-E9B5-4EE6-94E0-1FFC47DFEDDE}" destId="{6CD92B77-DC3A-4F8A-A738-366B7F908CD6}" srcOrd="0" destOrd="1" presId="urn:microsoft.com/office/officeart/2005/8/layout/chevron2"/>
    <dgm:cxn modelId="{0B1BE38B-CD9D-41C6-BA03-E453B4AC0B88}" srcId="{2E9BFFE5-642F-4C53-A233-1F99CCDF9DFD}" destId="{9CE4E921-E9B5-4EE6-94E0-1FFC47DFEDDE}" srcOrd="1" destOrd="0" parTransId="{5F6BEB28-418E-4236-8B8B-276FED911B0E}" sibTransId="{3BAAC33B-3497-445E-9461-08EB51F53858}"/>
    <dgm:cxn modelId="{B9969292-90E8-470F-957B-EEC57019EE9A}" srcId="{2010BD6F-B7E5-4BE5-94CC-2768E5BF3EDF}" destId="{995E83DA-8007-454E-A366-2DCD9ED4911B}" srcOrd="1" destOrd="0" parTransId="{7614B0FA-B3A2-465A-BD6B-B041DAB1A088}" sibTransId="{930217C3-BA94-4AAB-A29C-F3D76A4375A9}"/>
    <dgm:cxn modelId="{48F4DBA4-CAB9-4803-BF8F-0F02DA14A716}" type="presOf" srcId="{3E79448C-3661-4971-A64E-C8C4A3EE1C5E}" destId="{6CD92B77-DC3A-4F8A-A738-366B7F908CD6}" srcOrd="0" destOrd="0" presId="urn:microsoft.com/office/officeart/2005/8/layout/chevron2"/>
    <dgm:cxn modelId="{F69586A5-D167-454B-AED4-F0B5179595C9}" srcId="{995E83DA-8007-454E-A366-2DCD9ED4911B}" destId="{F8D80D37-3867-4DD1-9BAF-A8F0C291A14C}" srcOrd="1" destOrd="0" parTransId="{9CF37E8B-2D4B-48E7-BEFA-E097D6E0CD95}" sibTransId="{C3C53CAD-97E1-485D-8D74-AD74EA94F250}"/>
    <dgm:cxn modelId="{251EF9A5-938F-49A1-90B0-97D175C7117D}" srcId="{995E83DA-8007-454E-A366-2DCD9ED4911B}" destId="{143B9A9B-2B62-4667-9076-02C1B34A463D}" srcOrd="0" destOrd="0" parTransId="{D41A8256-FB5C-43BE-8B4F-A87442614AA8}" sibTransId="{FBF39A31-139E-4375-82BA-404A09240B64}"/>
    <dgm:cxn modelId="{D39873B3-5A73-4F0C-B28B-A1AC7DAA9878}" type="presOf" srcId="{FC9E6E5F-8A34-4FB2-AF5C-8E63DCC29CB6}" destId="{3B3170AC-A97B-44BE-A241-3A920345E2A2}" srcOrd="0" destOrd="0" presId="urn:microsoft.com/office/officeart/2005/8/layout/chevron2"/>
    <dgm:cxn modelId="{DE32E1C4-53E3-490F-BDE7-FE91BF48AFDF}" type="presOf" srcId="{7867808D-CF08-4BD2-B4DE-4BD0115B6A7E}" destId="{E135D066-C202-4925-B783-EF499A22BA75}" srcOrd="0" destOrd="0" presId="urn:microsoft.com/office/officeart/2005/8/layout/chevron2"/>
    <dgm:cxn modelId="{597DB6DA-E3A7-4412-8051-74E177A9C544}" srcId="{2010BD6F-B7E5-4BE5-94CC-2768E5BF3EDF}" destId="{2E9BFFE5-642F-4C53-A233-1F99CCDF9DFD}" srcOrd="2" destOrd="0" parTransId="{7BF64D8B-92A7-4676-B5B2-5F594DBBBB34}" sibTransId="{E5D9F0AF-DDA7-430F-B66E-29B035A664B9}"/>
    <dgm:cxn modelId="{2642EFEC-659A-488A-A4F3-59403DCCBF74}" srcId="{2E9BFFE5-642F-4C53-A233-1F99CCDF9DFD}" destId="{3E79448C-3661-4971-A64E-C8C4A3EE1C5E}" srcOrd="0" destOrd="0" parTransId="{DD4FDD6C-DAE5-4B0E-B320-8A3F5C5006B6}" sibTransId="{F2A04183-41EE-4071-87AB-E6A3ABBFA035}"/>
    <dgm:cxn modelId="{4D2877F1-242E-443F-A724-6E3C60CC0B31}" type="presOf" srcId="{143B9A9B-2B62-4667-9076-02C1B34A463D}" destId="{557DC5E8-26DC-4594-91DC-F57DCB430685}" srcOrd="0" destOrd="0" presId="urn:microsoft.com/office/officeart/2005/8/layout/chevron2"/>
    <dgm:cxn modelId="{25E8377F-C452-4EE5-A7D7-43246E6CEB74}" type="presParOf" srcId="{2EEEAEFE-C8F9-4FBE-9F88-997BFD1DC24D}" destId="{2EBA2FFD-EF52-489E-8F15-B81D30A9AF35}" srcOrd="0" destOrd="0" presId="urn:microsoft.com/office/officeart/2005/8/layout/chevron2"/>
    <dgm:cxn modelId="{BB5504FB-7E2B-4D75-A3D7-42114E66D45F}" type="presParOf" srcId="{2EBA2FFD-EF52-489E-8F15-B81D30A9AF35}" destId="{3B3170AC-A97B-44BE-A241-3A920345E2A2}" srcOrd="0" destOrd="0" presId="urn:microsoft.com/office/officeart/2005/8/layout/chevron2"/>
    <dgm:cxn modelId="{1F54B2A7-4072-4583-B931-C0602B949F42}" type="presParOf" srcId="{2EBA2FFD-EF52-489E-8F15-B81D30A9AF35}" destId="{E135D066-C202-4925-B783-EF499A22BA75}" srcOrd="1" destOrd="0" presId="urn:microsoft.com/office/officeart/2005/8/layout/chevron2"/>
    <dgm:cxn modelId="{0E2F7D7B-61ED-446D-B999-D919DCBB2CC8}" type="presParOf" srcId="{2EEEAEFE-C8F9-4FBE-9F88-997BFD1DC24D}" destId="{3305D74D-690C-48C5-A9A8-9E4A37C8B379}" srcOrd="1" destOrd="0" presId="urn:microsoft.com/office/officeart/2005/8/layout/chevron2"/>
    <dgm:cxn modelId="{13FB5A40-4C82-4E59-BBC7-B13D18FA19ED}" type="presParOf" srcId="{2EEEAEFE-C8F9-4FBE-9F88-997BFD1DC24D}" destId="{7DB3C719-5B68-4CA4-925D-F93C81323C33}" srcOrd="2" destOrd="0" presId="urn:microsoft.com/office/officeart/2005/8/layout/chevron2"/>
    <dgm:cxn modelId="{B06AFCCA-A7F1-40F7-B4B0-5EFA7576587E}" type="presParOf" srcId="{7DB3C719-5B68-4CA4-925D-F93C81323C33}" destId="{D8A3CEC8-CBEC-44CD-BF9E-2F50300A6CF3}" srcOrd="0" destOrd="0" presId="urn:microsoft.com/office/officeart/2005/8/layout/chevron2"/>
    <dgm:cxn modelId="{12B3A47A-BDB0-4041-A999-49C3C027C5E0}" type="presParOf" srcId="{7DB3C719-5B68-4CA4-925D-F93C81323C33}" destId="{557DC5E8-26DC-4594-91DC-F57DCB430685}" srcOrd="1" destOrd="0" presId="urn:microsoft.com/office/officeart/2005/8/layout/chevron2"/>
    <dgm:cxn modelId="{FB2ADC2C-1DE4-4ED8-9FDC-326B71B14002}" type="presParOf" srcId="{2EEEAEFE-C8F9-4FBE-9F88-997BFD1DC24D}" destId="{5D4A09BF-DED2-43F7-8E86-99F905B66615}" srcOrd="3" destOrd="0" presId="urn:microsoft.com/office/officeart/2005/8/layout/chevron2"/>
    <dgm:cxn modelId="{D19E3429-6F45-46F5-B13B-664347C43C58}" type="presParOf" srcId="{2EEEAEFE-C8F9-4FBE-9F88-997BFD1DC24D}" destId="{0BB59066-0561-43AB-AB0F-49BFEAAEACA9}" srcOrd="4" destOrd="0" presId="urn:microsoft.com/office/officeart/2005/8/layout/chevron2"/>
    <dgm:cxn modelId="{FC78429D-AE29-4255-AF9C-F3D61D66333A}" type="presParOf" srcId="{0BB59066-0561-43AB-AB0F-49BFEAAEACA9}" destId="{AC22966E-17D9-4C26-B82F-9D76657FC815}" srcOrd="0" destOrd="0" presId="urn:microsoft.com/office/officeart/2005/8/layout/chevron2"/>
    <dgm:cxn modelId="{B895F61C-7F10-4261-85C2-81CBB723D7AC}" type="presParOf" srcId="{0BB59066-0561-43AB-AB0F-49BFEAAEACA9}" destId="{6CD92B77-DC3A-4F8A-A738-366B7F908CD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234306-423E-439A-B204-61001870D43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4D7DC17-19DD-423B-95B3-7264705B8396}">
      <dgm:prSet phldrT="[Text]"/>
      <dgm:spPr/>
      <dgm:t>
        <a:bodyPr/>
        <a:lstStyle/>
        <a:p>
          <a:r>
            <a:rPr lang="en-US" dirty="0"/>
            <a:t>Brainstorm (and IRB approval if needed) before elective (0-2 weeks of work + 1-2 months IRB processing) </a:t>
          </a:r>
        </a:p>
      </dgm:t>
    </dgm:pt>
    <dgm:pt modelId="{DBCC25BD-5560-4183-91C1-482CA4EE6C3C}" type="parTrans" cxnId="{2808FE2A-2AD9-4FCB-B8A4-C8BFACF431B5}">
      <dgm:prSet/>
      <dgm:spPr/>
      <dgm:t>
        <a:bodyPr/>
        <a:lstStyle/>
        <a:p>
          <a:endParaRPr lang="en-US"/>
        </a:p>
      </dgm:t>
    </dgm:pt>
    <dgm:pt modelId="{E0412FAF-73B2-4D78-83AD-DA1F294C95CA}" type="sibTrans" cxnId="{2808FE2A-2AD9-4FCB-B8A4-C8BFACF431B5}">
      <dgm:prSet/>
      <dgm:spPr/>
      <dgm:t>
        <a:bodyPr/>
        <a:lstStyle/>
        <a:p>
          <a:endParaRPr lang="en-US"/>
        </a:p>
      </dgm:t>
    </dgm:pt>
    <dgm:pt modelId="{8953205A-81AF-4300-8822-416D3628B605}">
      <dgm:prSet phldrT="[Text]"/>
      <dgm:spPr/>
      <dgm:t>
        <a:bodyPr/>
        <a:lstStyle/>
        <a:p>
          <a:r>
            <a:rPr lang="en-US" dirty="0"/>
            <a:t>Strategic use of elective time (4-6 weeks) </a:t>
          </a:r>
        </a:p>
      </dgm:t>
    </dgm:pt>
    <dgm:pt modelId="{822A2505-87E1-4CC8-9894-2A635842FDBF}" type="parTrans" cxnId="{D0EF2C82-EB6A-40E0-A23B-4865407246AE}">
      <dgm:prSet/>
      <dgm:spPr/>
      <dgm:t>
        <a:bodyPr/>
        <a:lstStyle/>
        <a:p>
          <a:endParaRPr lang="en-US"/>
        </a:p>
      </dgm:t>
    </dgm:pt>
    <dgm:pt modelId="{F93B5035-C8C1-4714-8F9D-316BADA3B049}" type="sibTrans" cxnId="{D0EF2C82-EB6A-40E0-A23B-4865407246AE}">
      <dgm:prSet/>
      <dgm:spPr/>
      <dgm:t>
        <a:bodyPr/>
        <a:lstStyle/>
        <a:p>
          <a:endParaRPr lang="en-US"/>
        </a:p>
      </dgm:t>
    </dgm:pt>
    <dgm:pt modelId="{5C2C0626-7BF4-4F48-B53D-DDF26D2256C6}">
      <dgm:prSet phldrT="[Text]"/>
      <dgm:spPr/>
      <dgm:t>
        <a:bodyPr/>
        <a:lstStyle/>
        <a:p>
          <a:r>
            <a:rPr lang="en-US" dirty="0"/>
            <a:t>Winter: submit manuscript or abstracts</a:t>
          </a:r>
        </a:p>
      </dgm:t>
    </dgm:pt>
    <dgm:pt modelId="{DC714277-6644-41C5-8A6D-27B64B9FD07B}" type="parTrans" cxnId="{6F6E0E5E-49DD-465B-A3B4-470FE203823E}">
      <dgm:prSet/>
      <dgm:spPr/>
      <dgm:t>
        <a:bodyPr/>
        <a:lstStyle/>
        <a:p>
          <a:endParaRPr lang="en-US"/>
        </a:p>
      </dgm:t>
    </dgm:pt>
    <dgm:pt modelId="{673602C6-BCE8-4560-BE0D-04B7314C943D}" type="sibTrans" cxnId="{6F6E0E5E-49DD-465B-A3B4-470FE203823E}">
      <dgm:prSet/>
      <dgm:spPr/>
      <dgm:t>
        <a:bodyPr/>
        <a:lstStyle/>
        <a:p>
          <a:endParaRPr lang="en-US"/>
        </a:p>
      </dgm:t>
    </dgm:pt>
    <dgm:pt modelId="{8EF75721-57EB-4A0C-9B4F-738BC87EDA4C}" type="pres">
      <dgm:prSet presAssocID="{36234306-423E-439A-B204-61001870D430}" presName="linear" presStyleCnt="0">
        <dgm:presLayoutVars>
          <dgm:dir/>
          <dgm:animLvl val="lvl"/>
          <dgm:resizeHandles val="exact"/>
        </dgm:presLayoutVars>
      </dgm:prSet>
      <dgm:spPr/>
    </dgm:pt>
    <dgm:pt modelId="{C065F57A-D06B-487B-9885-B0DD9854F31A}" type="pres">
      <dgm:prSet presAssocID="{C4D7DC17-19DD-423B-95B3-7264705B8396}" presName="parentLin" presStyleCnt="0"/>
      <dgm:spPr/>
    </dgm:pt>
    <dgm:pt modelId="{9F76E880-F8A0-4160-957D-863089FA1F60}" type="pres">
      <dgm:prSet presAssocID="{C4D7DC17-19DD-423B-95B3-7264705B8396}" presName="parentLeftMargin" presStyleLbl="node1" presStyleIdx="0" presStyleCnt="3"/>
      <dgm:spPr/>
    </dgm:pt>
    <dgm:pt modelId="{FF34476F-3C6C-49BA-8EAF-37790C4ECE01}" type="pres">
      <dgm:prSet presAssocID="{C4D7DC17-19DD-423B-95B3-7264705B8396}" presName="parentText" presStyleLbl="node1" presStyleIdx="0" presStyleCnt="3">
        <dgm:presLayoutVars>
          <dgm:chMax val="0"/>
          <dgm:bulletEnabled val="1"/>
        </dgm:presLayoutVars>
      </dgm:prSet>
      <dgm:spPr/>
    </dgm:pt>
    <dgm:pt modelId="{6C84076D-0A76-4952-9EF8-681461A73F5C}" type="pres">
      <dgm:prSet presAssocID="{C4D7DC17-19DD-423B-95B3-7264705B8396}" presName="negativeSpace" presStyleCnt="0"/>
      <dgm:spPr/>
    </dgm:pt>
    <dgm:pt modelId="{FEF52292-D4A2-4E31-8D24-26035D90752A}" type="pres">
      <dgm:prSet presAssocID="{C4D7DC17-19DD-423B-95B3-7264705B8396}" presName="childText" presStyleLbl="conFgAcc1" presStyleIdx="0" presStyleCnt="3">
        <dgm:presLayoutVars>
          <dgm:bulletEnabled val="1"/>
        </dgm:presLayoutVars>
      </dgm:prSet>
      <dgm:spPr/>
    </dgm:pt>
    <dgm:pt modelId="{7A220781-CDA5-4C5B-AB29-F4965C7CF0B0}" type="pres">
      <dgm:prSet presAssocID="{E0412FAF-73B2-4D78-83AD-DA1F294C95CA}" presName="spaceBetweenRectangles" presStyleCnt="0"/>
      <dgm:spPr/>
    </dgm:pt>
    <dgm:pt modelId="{413ABC49-CA29-4B00-B367-BBDB099E867B}" type="pres">
      <dgm:prSet presAssocID="{8953205A-81AF-4300-8822-416D3628B605}" presName="parentLin" presStyleCnt="0"/>
      <dgm:spPr/>
    </dgm:pt>
    <dgm:pt modelId="{E24B48AC-DD4F-456B-A03B-4C45A08211FE}" type="pres">
      <dgm:prSet presAssocID="{8953205A-81AF-4300-8822-416D3628B605}" presName="parentLeftMargin" presStyleLbl="node1" presStyleIdx="0" presStyleCnt="3"/>
      <dgm:spPr/>
    </dgm:pt>
    <dgm:pt modelId="{FE9B09DD-273E-49D8-95EC-FAD5BE92357B}" type="pres">
      <dgm:prSet presAssocID="{8953205A-81AF-4300-8822-416D3628B605}" presName="parentText" presStyleLbl="node1" presStyleIdx="1" presStyleCnt="3">
        <dgm:presLayoutVars>
          <dgm:chMax val="0"/>
          <dgm:bulletEnabled val="1"/>
        </dgm:presLayoutVars>
      </dgm:prSet>
      <dgm:spPr/>
    </dgm:pt>
    <dgm:pt modelId="{44154CD0-5C2C-406E-A12D-D76BC0903957}" type="pres">
      <dgm:prSet presAssocID="{8953205A-81AF-4300-8822-416D3628B605}" presName="negativeSpace" presStyleCnt="0"/>
      <dgm:spPr/>
    </dgm:pt>
    <dgm:pt modelId="{A8A1B7F4-091D-4A39-846A-62C80DDF82F9}" type="pres">
      <dgm:prSet presAssocID="{8953205A-81AF-4300-8822-416D3628B605}" presName="childText" presStyleLbl="conFgAcc1" presStyleIdx="1" presStyleCnt="3">
        <dgm:presLayoutVars>
          <dgm:bulletEnabled val="1"/>
        </dgm:presLayoutVars>
      </dgm:prSet>
      <dgm:spPr/>
    </dgm:pt>
    <dgm:pt modelId="{DAB9426B-2D49-43CD-9EB6-14879959AA2A}" type="pres">
      <dgm:prSet presAssocID="{F93B5035-C8C1-4714-8F9D-316BADA3B049}" presName="spaceBetweenRectangles" presStyleCnt="0"/>
      <dgm:spPr/>
    </dgm:pt>
    <dgm:pt modelId="{60947ABE-D6A9-4109-84CE-6EF2212AB52F}" type="pres">
      <dgm:prSet presAssocID="{5C2C0626-7BF4-4F48-B53D-DDF26D2256C6}" presName="parentLin" presStyleCnt="0"/>
      <dgm:spPr/>
    </dgm:pt>
    <dgm:pt modelId="{45977B74-8AE2-4076-944F-5D0047D98E21}" type="pres">
      <dgm:prSet presAssocID="{5C2C0626-7BF4-4F48-B53D-DDF26D2256C6}" presName="parentLeftMargin" presStyleLbl="node1" presStyleIdx="1" presStyleCnt="3"/>
      <dgm:spPr/>
    </dgm:pt>
    <dgm:pt modelId="{8659318D-130B-4C19-9892-069BB457E5E3}" type="pres">
      <dgm:prSet presAssocID="{5C2C0626-7BF4-4F48-B53D-DDF26D2256C6}" presName="parentText" presStyleLbl="node1" presStyleIdx="2" presStyleCnt="3">
        <dgm:presLayoutVars>
          <dgm:chMax val="0"/>
          <dgm:bulletEnabled val="1"/>
        </dgm:presLayoutVars>
      </dgm:prSet>
      <dgm:spPr/>
    </dgm:pt>
    <dgm:pt modelId="{5FF8C289-8397-48DD-9F52-F12AB0C76D31}" type="pres">
      <dgm:prSet presAssocID="{5C2C0626-7BF4-4F48-B53D-DDF26D2256C6}" presName="negativeSpace" presStyleCnt="0"/>
      <dgm:spPr/>
    </dgm:pt>
    <dgm:pt modelId="{08E3BD74-B6C9-4DA1-BD07-861870E50DBF}" type="pres">
      <dgm:prSet presAssocID="{5C2C0626-7BF4-4F48-B53D-DDF26D2256C6}" presName="childText" presStyleLbl="conFgAcc1" presStyleIdx="2" presStyleCnt="3">
        <dgm:presLayoutVars>
          <dgm:bulletEnabled val="1"/>
        </dgm:presLayoutVars>
      </dgm:prSet>
      <dgm:spPr/>
    </dgm:pt>
  </dgm:ptLst>
  <dgm:cxnLst>
    <dgm:cxn modelId="{BB362C1D-02EC-491D-A34B-7943CF0BE310}" type="presOf" srcId="{5C2C0626-7BF4-4F48-B53D-DDF26D2256C6}" destId="{8659318D-130B-4C19-9892-069BB457E5E3}" srcOrd="1" destOrd="0" presId="urn:microsoft.com/office/officeart/2005/8/layout/list1"/>
    <dgm:cxn modelId="{2808FE2A-2AD9-4FCB-B8A4-C8BFACF431B5}" srcId="{36234306-423E-439A-B204-61001870D430}" destId="{C4D7DC17-19DD-423B-95B3-7264705B8396}" srcOrd="0" destOrd="0" parTransId="{DBCC25BD-5560-4183-91C1-482CA4EE6C3C}" sibTransId="{E0412FAF-73B2-4D78-83AD-DA1F294C95CA}"/>
    <dgm:cxn modelId="{B540D338-E313-46F3-9A92-B89DFAE8887E}" type="presOf" srcId="{C4D7DC17-19DD-423B-95B3-7264705B8396}" destId="{9F76E880-F8A0-4160-957D-863089FA1F60}" srcOrd="0" destOrd="0" presId="urn:microsoft.com/office/officeart/2005/8/layout/list1"/>
    <dgm:cxn modelId="{B38C3B48-9DD9-4D2E-A3DC-EE717A3CBAD7}" type="presOf" srcId="{8953205A-81AF-4300-8822-416D3628B605}" destId="{FE9B09DD-273E-49D8-95EC-FAD5BE92357B}" srcOrd="1" destOrd="0" presId="urn:microsoft.com/office/officeart/2005/8/layout/list1"/>
    <dgm:cxn modelId="{6F6E0E5E-49DD-465B-A3B4-470FE203823E}" srcId="{36234306-423E-439A-B204-61001870D430}" destId="{5C2C0626-7BF4-4F48-B53D-DDF26D2256C6}" srcOrd="2" destOrd="0" parTransId="{DC714277-6644-41C5-8A6D-27B64B9FD07B}" sibTransId="{673602C6-BCE8-4560-BE0D-04B7314C943D}"/>
    <dgm:cxn modelId="{93EDE276-8286-47F2-8E32-004DF8ECDD84}" type="presOf" srcId="{C4D7DC17-19DD-423B-95B3-7264705B8396}" destId="{FF34476F-3C6C-49BA-8EAF-37790C4ECE01}" srcOrd="1" destOrd="0" presId="urn:microsoft.com/office/officeart/2005/8/layout/list1"/>
    <dgm:cxn modelId="{D0EF2C82-EB6A-40E0-A23B-4865407246AE}" srcId="{36234306-423E-439A-B204-61001870D430}" destId="{8953205A-81AF-4300-8822-416D3628B605}" srcOrd="1" destOrd="0" parTransId="{822A2505-87E1-4CC8-9894-2A635842FDBF}" sibTransId="{F93B5035-C8C1-4714-8F9D-316BADA3B049}"/>
    <dgm:cxn modelId="{F88BED85-DE23-4B4D-A527-77202BE883D5}" type="presOf" srcId="{8953205A-81AF-4300-8822-416D3628B605}" destId="{E24B48AC-DD4F-456B-A03B-4C45A08211FE}" srcOrd="0" destOrd="0" presId="urn:microsoft.com/office/officeart/2005/8/layout/list1"/>
    <dgm:cxn modelId="{076C1AB5-D674-435F-993E-1D12BD9B00E5}" type="presOf" srcId="{5C2C0626-7BF4-4F48-B53D-DDF26D2256C6}" destId="{45977B74-8AE2-4076-944F-5D0047D98E21}" srcOrd="0" destOrd="0" presId="urn:microsoft.com/office/officeart/2005/8/layout/list1"/>
    <dgm:cxn modelId="{CD77B1F6-B713-4C32-AAD5-4DBA1B9A88E6}" type="presOf" srcId="{36234306-423E-439A-B204-61001870D430}" destId="{8EF75721-57EB-4A0C-9B4F-738BC87EDA4C}" srcOrd="0" destOrd="0" presId="urn:microsoft.com/office/officeart/2005/8/layout/list1"/>
    <dgm:cxn modelId="{81877FD4-B759-460E-AB15-1504287D74CD}" type="presParOf" srcId="{8EF75721-57EB-4A0C-9B4F-738BC87EDA4C}" destId="{C065F57A-D06B-487B-9885-B0DD9854F31A}" srcOrd="0" destOrd="0" presId="urn:microsoft.com/office/officeart/2005/8/layout/list1"/>
    <dgm:cxn modelId="{79EAA9BC-D554-4279-A812-D244C9D35AEA}" type="presParOf" srcId="{C065F57A-D06B-487B-9885-B0DD9854F31A}" destId="{9F76E880-F8A0-4160-957D-863089FA1F60}" srcOrd="0" destOrd="0" presId="urn:microsoft.com/office/officeart/2005/8/layout/list1"/>
    <dgm:cxn modelId="{C0C0AA32-5433-4B7D-8A82-2EB9E7C39BD0}" type="presParOf" srcId="{C065F57A-D06B-487B-9885-B0DD9854F31A}" destId="{FF34476F-3C6C-49BA-8EAF-37790C4ECE01}" srcOrd="1" destOrd="0" presId="urn:microsoft.com/office/officeart/2005/8/layout/list1"/>
    <dgm:cxn modelId="{F209F23D-C921-46B3-9BBF-7E7A3F8075A8}" type="presParOf" srcId="{8EF75721-57EB-4A0C-9B4F-738BC87EDA4C}" destId="{6C84076D-0A76-4952-9EF8-681461A73F5C}" srcOrd="1" destOrd="0" presId="urn:microsoft.com/office/officeart/2005/8/layout/list1"/>
    <dgm:cxn modelId="{531A9E0B-4193-420E-8BB2-A352FCAF7B37}" type="presParOf" srcId="{8EF75721-57EB-4A0C-9B4F-738BC87EDA4C}" destId="{FEF52292-D4A2-4E31-8D24-26035D90752A}" srcOrd="2" destOrd="0" presId="urn:microsoft.com/office/officeart/2005/8/layout/list1"/>
    <dgm:cxn modelId="{7E026952-0426-426F-98CC-7F92ED510511}" type="presParOf" srcId="{8EF75721-57EB-4A0C-9B4F-738BC87EDA4C}" destId="{7A220781-CDA5-4C5B-AB29-F4965C7CF0B0}" srcOrd="3" destOrd="0" presId="urn:microsoft.com/office/officeart/2005/8/layout/list1"/>
    <dgm:cxn modelId="{DCD4910F-B024-4776-A4CF-DF98EAD3603C}" type="presParOf" srcId="{8EF75721-57EB-4A0C-9B4F-738BC87EDA4C}" destId="{413ABC49-CA29-4B00-B367-BBDB099E867B}" srcOrd="4" destOrd="0" presId="urn:microsoft.com/office/officeart/2005/8/layout/list1"/>
    <dgm:cxn modelId="{35CED753-A957-49CF-8344-4E39DB4D8C29}" type="presParOf" srcId="{413ABC49-CA29-4B00-B367-BBDB099E867B}" destId="{E24B48AC-DD4F-456B-A03B-4C45A08211FE}" srcOrd="0" destOrd="0" presId="urn:microsoft.com/office/officeart/2005/8/layout/list1"/>
    <dgm:cxn modelId="{DCDBC4C4-DD44-48F2-83C9-C3714880A217}" type="presParOf" srcId="{413ABC49-CA29-4B00-B367-BBDB099E867B}" destId="{FE9B09DD-273E-49D8-95EC-FAD5BE92357B}" srcOrd="1" destOrd="0" presId="urn:microsoft.com/office/officeart/2005/8/layout/list1"/>
    <dgm:cxn modelId="{D8F54E7C-C99B-4844-8E9F-94EA38620425}" type="presParOf" srcId="{8EF75721-57EB-4A0C-9B4F-738BC87EDA4C}" destId="{44154CD0-5C2C-406E-A12D-D76BC0903957}" srcOrd="5" destOrd="0" presId="urn:microsoft.com/office/officeart/2005/8/layout/list1"/>
    <dgm:cxn modelId="{AEF9F550-ABD4-4081-9F90-B76FCA34EEF4}" type="presParOf" srcId="{8EF75721-57EB-4A0C-9B4F-738BC87EDA4C}" destId="{A8A1B7F4-091D-4A39-846A-62C80DDF82F9}" srcOrd="6" destOrd="0" presId="urn:microsoft.com/office/officeart/2005/8/layout/list1"/>
    <dgm:cxn modelId="{670009C3-B6F7-4FC1-A53C-152EDF5F019E}" type="presParOf" srcId="{8EF75721-57EB-4A0C-9B4F-738BC87EDA4C}" destId="{DAB9426B-2D49-43CD-9EB6-14879959AA2A}" srcOrd="7" destOrd="0" presId="urn:microsoft.com/office/officeart/2005/8/layout/list1"/>
    <dgm:cxn modelId="{1CC7F42C-49B4-4259-A70B-81B0919B0BA9}" type="presParOf" srcId="{8EF75721-57EB-4A0C-9B4F-738BC87EDA4C}" destId="{60947ABE-D6A9-4109-84CE-6EF2212AB52F}" srcOrd="8" destOrd="0" presId="urn:microsoft.com/office/officeart/2005/8/layout/list1"/>
    <dgm:cxn modelId="{6A66B70C-5DB1-4A32-BD2C-0BF00D29237C}" type="presParOf" srcId="{60947ABE-D6A9-4109-84CE-6EF2212AB52F}" destId="{45977B74-8AE2-4076-944F-5D0047D98E21}" srcOrd="0" destOrd="0" presId="urn:microsoft.com/office/officeart/2005/8/layout/list1"/>
    <dgm:cxn modelId="{D7CCCA75-BA63-494A-B7DA-09AC0F8F0E07}" type="presParOf" srcId="{60947ABE-D6A9-4109-84CE-6EF2212AB52F}" destId="{8659318D-130B-4C19-9892-069BB457E5E3}" srcOrd="1" destOrd="0" presId="urn:microsoft.com/office/officeart/2005/8/layout/list1"/>
    <dgm:cxn modelId="{B1500DA1-2D61-4044-8C53-A5613F83D045}" type="presParOf" srcId="{8EF75721-57EB-4A0C-9B4F-738BC87EDA4C}" destId="{5FF8C289-8397-48DD-9F52-F12AB0C76D31}" srcOrd="9" destOrd="0" presId="urn:microsoft.com/office/officeart/2005/8/layout/list1"/>
    <dgm:cxn modelId="{60305AE6-44E2-4338-97C1-9F63AD2D414E}" type="presParOf" srcId="{8EF75721-57EB-4A0C-9B4F-738BC87EDA4C}" destId="{08E3BD74-B6C9-4DA1-BD07-861870E50DB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ADF74A-E8C2-4CFC-804D-48465FF5FBF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68A2DA0-5941-43F8-97B6-1050D0ECF0CC}">
      <dgm:prSet/>
      <dgm:spPr/>
      <dgm:t>
        <a:bodyPr/>
        <a:lstStyle/>
        <a:p>
          <a:r>
            <a:rPr lang="en-US" b="0" dirty="0"/>
            <a:t>Scholarly Activity Requirement and Timeline (10 minutes)</a:t>
          </a:r>
        </a:p>
      </dgm:t>
    </dgm:pt>
    <dgm:pt modelId="{255BA796-86AC-4EA5-B5DB-53B99C170421}" type="parTrans" cxnId="{147732AA-E1FA-48AB-BE63-5E488E090B6F}">
      <dgm:prSet/>
      <dgm:spPr/>
      <dgm:t>
        <a:bodyPr/>
        <a:lstStyle/>
        <a:p>
          <a:endParaRPr lang="en-US"/>
        </a:p>
      </dgm:t>
    </dgm:pt>
    <dgm:pt modelId="{8B6FE6DE-807F-4BC2-892B-175DC880A6BA}" type="sibTrans" cxnId="{147732AA-E1FA-48AB-BE63-5E488E090B6F}">
      <dgm:prSet/>
      <dgm:spPr/>
      <dgm:t>
        <a:bodyPr/>
        <a:lstStyle/>
        <a:p>
          <a:endParaRPr lang="en-US"/>
        </a:p>
      </dgm:t>
    </dgm:pt>
    <dgm:pt modelId="{20D714B5-0E78-4DF6-836E-D77DF6A5B8D7}">
      <dgm:prSet/>
      <dgm:spPr/>
      <dgm:t>
        <a:bodyPr/>
        <a:lstStyle/>
        <a:p>
          <a:r>
            <a:rPr lang="en-US" b="1" dirty="0"/>
            <a:t>Mentorship (15 minutes)</a:t>
          </a:r>
          <a:endParaRPr lang="en-US" dirty="0"/>
        </a:p>
      </dgm:t>
    </dgm:pt>
    <dgm:pt modelId="{B5D1BDA4-989C-4DA4-B153-D473F69661BD}" type="parTrans" cxnId="{18641F42-0385-4DCA-BEA3-D8FF686EFCC5}">
      <dgm:prSet/>
      <dgm:spPr/>
      <dgm:t>
        <a:bodyPr/>
        <a:lstStyle/>
        <a:p>
          <a:endParaRPr lang="en-US"/>
        </a:p>
      </dgm:t>
    </dgm:pt>
    <dgm:pt modelId="{2FACA659-5045-469D-BF78-DCCF562FBBF2}" type="sibTrans" cxnId="{18641F42-0385-4DCA-BEA3-D8FF686EFCC5}">
      <dgm:prSet/>
      <dgm:spPr/>
      <dgm:t>
        <a:bodyPr/>
        <a:lstStyle/>
        <a:p>
          <a:endParaRPr lang="en-US"/>
        </a:p>
      </dgm:t>
    </dgm:pt>
    <dgm:pt modelId="{CF693855-13B0-4DB7-A7C8-8C6642AB37E4}">
      <dgm:prSet/>
      <dgm:spPr/>
      <dgm:t>
        <a:bodyPr/>
        <a:lstStyle/>
        <a:p>
          <a:r>
            <a:rPr lang="en-US"/>
            <a:t>Choosing a project (15 minutes)</a:t>
          </a:r>
        </a:p>
      </dgm:t>
    </dgm:pt>
    <dgm:pt modelId="{61075660-3C06-41E2-A5EF-B56A2BA65111}" type="parTrans" cxnId="{C1A2F162-6A92-4551-8CD3-407BCB81696F}">
      <dgm:prSet/>
      <dgm:spPr/>
      <dgm:t>
        <a:bodyPr/>
        <a:lstStyle/>
        <a:p>
          <a:endParaRPr lang="en-US"/>
        </a:p>
      </dgm:t>
    </dgm:pt>
    <dgm:pt modelId="{157ADFC6-F9FC-4EE3-B55B-B36BC2B458CD}" type="sibTrans" cxnId="{C1A2F162-6A92-4551-8CD3-407BCB81696F}">
      <dgm:prSet/>
      <dgm:spPr/>
      <dgm:t>
        <a:bodyPr/>
        <a:lstStyle/>
        <a:p>
          <a:endParaRPr lang="en-US"/>
        </a:p>
      </dgm:t>
    </dgm:pt>
    <dgm:pt modelId="{DFA29395-91AA-49F6-B8BC-790D7EBB0E68}">
      <dgm:prSet/>
      <dgm:spPr/>
      <dgm:t>
        <a:bodyPr/>
        <a:lstStyle/>
        <a:p>
          <a:r>
            <a:rPr lang="en-US"/>
            <a:t>Resources for research and dissemination (5 minutes)</a:t>
          </a:r>
        </a:p>
      </dgm:t>
    </dgm:pt>
    <dgm:pt modelId="{15D41C51-BB60-498F-AC6F-852CEDCBEF8C}" type="parTrans" cxnId="{90683E6F-02D5-4E01-94C4-FAB52B6EC087}">
      <dgm:prSet/>
      <dgm:spPr/>
      <dgm:t>
        <a:bodyPr/>
        <a:lstStyle/>
        <a:p>
          <a:endParaRPr lang="en-US"/>
        </a:p>
      </dgm:t>
    </dgm:pt>
    <dgm:pt modelId="{D45C9AB7-3B5A-4778-9053-DDDAF29B4028}" type="sibTrans" cxnId="{90683E6F-02D5-4E01-94C4-FAB52B6EC087}">
      <dgm:prSet/>
      <dgm:spPr/>
      <dgm:t>
        <a:bodyPr/>
        <a:lstStyle/>
        <a:p>
          <a:endParaRPr lang="en-US"/>
        </a:p>
      </dgm:t>
    </dgm:pt>
    <dgm:pt modelId="{3350288C-5690-42D0-9F1C-7C1088573F79}">
      <dgm:prSet/>
      <dgm:spPr/>
      <dgm:t>
        <a:bodyPr/>
        <a:lstStyle/>
        <a:p>
          <a:r>
            <a:rPr lang="en-US"/>
            <a:t>Career Goals Activity (10 minutes)</a:t>
          </a:r>
        </a:p>
      </dgm:t>
    </dgm:pt>
    <dgm:pt modelId="{B8460F2B-D594-475E-A7D4-BA8055009706}" type="parTrans" cxnId="{0AF47142-EA0D-4C95-8296-C862841965FD}">
      <dgm:prSet/>
      <dgm:spPr/>
      <dgm:t>
        <a:bodyPr/>
        <a:lstStyle/>
        <a:p>
          <a:endParaRPr lang="en-US"/>
        </a:p>
      </dgm:t>
    </dgm:pt>
    <dgm:pt modelId="{F4A0840B-83A5-46AC-B50C-9397B80C64F9}" type="sibTrans" cxnId="{0AF47142-EA0D-4C95-8296-C862841965FD}">
      <dgm:prSet/>
      <dgm:spPr/>
      <dgm:t>
        <a:bodyPr/>
        <a:lstStyle/>
        <a:p>
          <a:endParaRPr lang="en-US"/>
        </a:p>
      </dgm:t>
    </dgm:pt>
    <dgm:pt modelId="{9C40A4F4-D915-4B4C-9261-EBAA8997CFDC}">
      <dgm:prSet/>
      <dgm:spPr/>
      <dgm:t>
        <a:bodyPr/>
        <a:lstStyle/>
        <a:p>
          <a:r>
            <a:rPr lang="en-US"/>
            <a:t>CITI-GCP training (remaining) </a:t>
          </a:r>
        </a:p>
      </dgm:t>
    </dgm:pt>
    <dgm:pt modelId="{3E8F4D5D-8616-43C3-91A2-BA15EE2F0015}" type="parTrans" cxnId="{D2EEBD40-9C79-4BB3-ADF5-6E5D10DC376C}">
      <dgm:prSet/>
      <dgm:spPr/>
      <dgm:t>
        <a:bodyPr/>
        <a:lstStyle/>
        <a:p>
          <a:endParaRPr lang="en-US"/>
        </a:p>
      </dgm:t>
    </dgm:pt>
    <dgm:pt modelId="{5CECC3F2-319E-42E0-9995-C8A56D06C3D0}" type="sibTrans" cxnId="{D2EEBD40-9C79-4BB3-ADF5-6E5D10DC376C}">
      <dgm:prSet/>
      <dgm:spPr/>
      <dgm:t>
        <a:bodyPr/>
        <a:lstStyle/>
        <a:p>
          <a:endParaRPr lang="en-US"/>
        </a:p>
      </dgm:t>
    </dgm:pt>
    <dgm:pt modelId="{DE46465B-661A-204A-82F1-D44DB2DC9F46}" type="pres">
      <dgm:prSet presAssocID="{3AADF74A-E8C2-4CFC-804D-48465FF5FBF8}" presName="linear" presStyleCnt="0">
        <dgm:presLayoutVars>
          <dgm:animLvl val="lvl"/>
          <dgm:resizeHandles val="exact"/>
        </dgm:presLayoutVars>
      </dgm:prSet>
      <dgm:spPr/>
    </dgm:pt>
    <dgm:pt modelId="{8C5D65BB-CB25-3D4D-BACA-81445BA5625E}" type="pres">
      <dgm:prSet presAssocID="{568A2DA0-5941-43F8-97B6-1050D0ECF0CC}" presName="parentText" presStyleLbl="node1" presStyleIdx="0" presStyleCnt="6">
        <dgm:presLayoutVars>
          <dgm:chMax val="0"/>
          <dgm:bulletEnabled val="1"/>
        </dgm:presLayoutVars>
      </dgm:prSet>
      <dgm:spPr/>
    </dgm:pt>
    <dgm:pt modelId="{FCACC055-E6F1-0C40-8928-9ECD2F4CD195}" type="pres">
      <dgm:prSet presAssocID="{8B6FE6DE-807F-4BC2-892B-175DC880A6BA}" presName="spacer" presStyleCnt="0"/>
      <dgm:spPr/>
    </dgm:pt>
    <dgm:pt modelId="{BC57DDB3-C91D-7B42-8DDC-9C0E1B38E13F}" type="pres">
      <dgm:prSet presAssocID="{20D714B5-0E78-4DF6-836E-D77DF6A5B8D7}" presName="parentText" presStyleLbl="node1" presStyleIdx="1" presStyleCnt="6">
        <dgm:presLayoutVars>
          <dgm:chMax val="0"/>
          <dgm:bulletEnabled val="1"/>
        </dgm:presLayoutVars>
      </dgm:prSet>
      <dgm:spPr/>
    </dgm:pt>
    <dgm:pt modelId="{7480250F-7B6F-B64D-A85B-F2996092BA46}" type="pres">
      <dgm:prSet presAssocID="{2FACA659-5045-469D-BF78-DCCF562FBBF2}" presName="spacer" presStyleCnt="0"/>
      <dgm:spPr/>
    </dgm:pt>
    <dgm:pt modelId="{2D27D262-0F17-A348-B6D3-997961406FC4}" type="pres">
      <dgm:prSet presAssocID="{CF693855-13B0-4DB7-A7C8-8C6642AB37E4}" presName="parentText" presStyleLbl="node1" presStyleIdx="2" presStyleCnt="6">
        <dgm:presLayoutVars>
          <dgm:chMax val="0"/>
          <dgm:bulletEnabled val="1"/>
        </dgm:presLayoutVars>
      </dgm:prSet>
      <dgm:spPr/>
    </dgm:pt>
    <dgm:pt modelId="{0909EFB9-F17F-FF49-9B48-FAFDDA1B0414}" type="pres">
      <dgm:prSet presAssocID="{157ADFC6-F9FC-4EE3-B55B-B36BC2B458CD}" presName="spacer" presStyleCnt="0"/>
      <dgm:spPr/>
    </dgm:pt>
    <dgm:pt modelId="{61C29E27-9BBD-5C41-91B8-E071DB5E55CD}" type="pres">
      <dgm:prSet presAssocID="{DFA29395-91AA-49F6-B8BC-790D7EBB0E68}" presName="parentText" presStyleLbl="node1" presStyleIdx="3" presStyleCnt="6">
        <dgm:presLayoutVars>
          <dgm:chMax val="0"/>
          <dgm:bulletEnabled val="1"/>
        </dgm:presLayoutVars>
      </dgm:prSet>
      <dgm:spPr/>
    </dgm:pt>
    <dgm:pt modelId="{04B790F8-E65C-3A47-8C65-C4AC8AAA3413}" type="pres">
      <dgm:prSet presAssocID="{D45C9AB7-3B5A-4778-9053-DDDAF29B4028}" presName="spacer" presStyleCnt="0"/>
      <dgm:spPr/>
    </dgm:pt>
    <dgm:pt modelId="{0BBBE625-E191-1446-B1B1-AF4AD7D70924}" type="pres">
      <dgm:prSet presAssocID="{3350288C-5690-42D0-9F1C-7C1088573F79}" presName="parentText" presStyleLbl="node1" presStyleIdx="4" presStyleCnt="6">
        <dgm:presLayoutVars>
          <dgm:chMax val="0"/>
          <dgm:bulletEnabled val="1"/>
        </dgm:presLayoutVars>
      </dgm:prSet>
      <dgm:spPr/>
    </dgm:pt>
    <dgm:pt modelId="{0191B316-32A8-C54F-8963-DFFB9642F47A}" type="pres">
      <dgm:prSet presAssocID="{F4A0840B-83A5-46AC-B50C-9397B80C64F9}" presName="spacer" presStyleCnt="0"/>
      <dgm:spPr/>
    </dgm:pt>
    <dgm:pt modelId="{31FE6190-B319-D242-A377-3BA91F676E73}" type="pres">
      <dgm:prSet presAssocID="{9C40A4F4-D915-4B4C-9261-EBAA8997CFDC}" presName="parentText" presStyleLbl="node1" presStyleIdx="5" presStyleCnt="6">
        <dgm:presLayoutVars>
          <dgm:chMax val="0"/>
          <dgm:bulletEnabled val="1"/>
        </dgm:presLayoutVars>
      </dgm:prSet>
      <dgm:spPr/>
    </dgm:pt>
  </dgm:ptLst>
  <dgm:cxnLst>
    <dgm:cxn modelId="{6AE88A21-AD75-134B-83B2-0966094A4C88}" type="presOf" srcId="{DFA29395-91AA-49F6-B8BC-790D7EBB0E68}" destId="{61C29E27-9BBD-5C41-91B8-E071DB5E55CD}" srcOrd="0" destOrd="0" presId="urn:microsoft.com/office/officeart/2005/8/layout/vList2"/>
    <dgm:cxn modelId="{169D473D-B29A-D540-9CAC-12F2C342F818}" type="presOf" srcId="{568A2DA0-5941-43F8-97B6-1050D0ECF0CC}" destId="{8C5D65BB-CB25-3D4D-BACA-81445BA5625E}" srcOrd="0" destOrd="0" presId="urn:microsoft.com/office/officeart/2005/8/layout/vList2"/>
    <dgm:cxn modelId="{D2EEBD40-9C79-4BB3-ADF5-6E5D10DC376C}" srcId="{3AADF74A-E8C2-4CFC-804D-48465FF5FBF8}" destId="{9C40A4F4-D915-4B4C-9261-EBAA8997CFDC}" srcOrd="5" destOrd="0" parTransId="{3E8F4D5D-8616-43C3-91A2-BA15EE2F0015}" sibTransId="{5CECC3F2-319E-42E0-9995-C8A56D06C3D0}"/>
    <dgm:cxn modelId="{18641F42-0385-4DCA-BEA3-D8FF686EFCC5}" srcId="{3AADF74A-E8C2-4CFC-804D-48465FF5FBF8}" destId="{20D714B5-0E78-4DF6-836E-D77DF6A5B8D7}" srcOrd="1" destOrd="0" parTransId="{B5D1BDA4-989C-4DA4-B153-D473F69661BD}" sibTransId="{2FACA659-5045-469D-BF78-DCCF562FBBF2}"/>
    <dgm:cxn modelId="{0AF47142-EA0D-4C95-8296-C862841965FD}" srcId="{3AADF74A-E8C2-4CFC-804D-48465FF5FBF8}" destId="{3350288C-5690-42D0-9F1C-7C1088573F79}" srcOrd="4" destOrd="0" parTransId="{B8460F2B-D594-475E-A7D4-BA8055009706}" sibTransId="{F4A0840B-83A5-46AC-B50C-9397B80C64F9}"/>
    <dgm:cxn modelId="{C1A2F162-6A92-4551-8CD3-407BCB81696F}" srcId="{3AADF74A-E8C2-4CFC-804D-48465FF5FBF8}" destId="{CF693855-13B0-4DB7-A7C8-8C6642AB37E4}" srcOrd="2" destOrd="0" parTransId="{61075660-3C06-41E2-A5EF-B56A2BA65111}" sibTransId="{157ADFC6-F9FC-4EE3-B55B-B36BC2B458CD}"/>
    <dgm:cxn modelId="{90683E6F-02D5-4E01-94C4-FAB52B6EC087}" srcId="{3AADF74A-E8C2-4CFC-804D-48465FF5FBF8}" destId="{DFA29395-91AA-49F6-B8BC-790D7EBB0E68}" srcOrd="3" destOrd="0" parTransId="{15D41C51-BB60-498F-AC6F-852CEDCBEF8C}" sibTransId="{D45C9AB7-3B5A-4778-9053-DDDAF29B4028}"/>
    <dgm:cxn modelId="{12533F6F-527C-8942-978D-FF93213EE73C}" type="presOf" srcId="{CF693855-13B0-4DB7-A7C8-8C6642AB37E4}" destId="{2D27D262-0F17-A348-B6D3-997961406FC4}" srcOrd="0" destOrd="0" presId="urn:microsoft.com/office/officeart/2005/8/layout/vList2"/>
    <dgm:cxn modelId="{377DBC77-1574-1647-B359-9A7629857421}" type="presOf" srcId="{9C40A4F4-D915-4B4C-9261-EBAA8997CFDC}" destId="{31FE6190-B319-D242-A377-3BA91F676E73}" srcOrd="0" destOrd="0" presId="urn:microsoft.com/office/officeart/2005/8/layout/vList2"/>
    <dgm:cxn modelId="{B7CFDF77-D8D5-574B-8070-DE15570B29CB}" type="presOf" srcId="{20D714B5-0E78-4DF6-836E-D77DF6A5B8D7}" destId="{BC57DDB3-C91D-7B42-8DDC-9C0E1B38E13F}" srcOrd="0" destOrd="0" presId="urn:microsoft.com/office/officeart/2005/8/layout/vList2"/>
    <dgm:cxn modelId="{F5D4B081-B135-2245-A461-119F1099A15D}" type="presOf" srcId="{3350288C-5690-42D0-9F1C-7C1088573F79}" destId="{0BBBE625-E191-1446-B1B1-AF4AD7D70924}" srcOrd="0" destOrd="0" presId="urn:microsoft.com/office/officeart/2005/8/layout/vList2"/>
    <dgm:cxn modelId="{5D303A97-43D1-5745-8F01-BA46059A4518}" type="presOf" srcId="{3AADF74A-E8C2-4CFC-804D-48465FF5FBF8}" destId="{DE46465B-661A-204A-82F1-D44DB2DC9F46}" srcOrd="0" destOrd="0" presId="urn:microsoft.com/office/officeart/2005/8/layout/vList2"/>
    <dgm:cxn modelId="{147732AA-E1FA-48AB-BE63-5E488E090B6F}" srcId="{3AADF74A-E8C2-4CFC-804D-48465FF5FBF8}" destId="{568A2DA0-5941-43F8-97B6-1050D0ECF0CC}" srcOrd="0" destOrd="0" parTransId="{255BA796-86AC-4EA5-B5DB-53B99C170421}" sibTransId="{8B6FE6DE-807F-4BC2-892B-175DC880A6BA}"/>
    <dgm:cxn modelId="{046840D1-533E-6E46-884A-62795234579A}" type="presParOf" srcId="{DE46465B-661A-204A-82F1-D44DB2DC9F46}" destId="{8C5D65BB-CB25-3D4D-BACA-81445BA5625E}" srcOrd="0" destOrd="0" presId="urn:microsoft.com/office/officeart/2005/8/layout/vList2"/>
    <dgm:cxn modelId="{63FD60D0-B181-9F4A-BE7F-545D9B0FFAD0}" type="presParOf" srcId="{DE46465B-661A-204A-82F1-D44DB2DC9F46}" destId="{FCACC055-E6F1-0C40-8928-9ECD2F4CD195}" srcOrd="1" destOrd="0" presId="urn:microsoft.com/office/officeart/2005/8/layout/vList2"/>
    <dgm:cxn modelId="{D27FFCD6-FCCC-1C4A-9FAB-5D49E3E16464}" type="presParOf" srcId="{DE46465B-661A-204A-82F1-D44DB2DC9F46}" destId="{BC57DDB3-C91D-7B42-8DDC-9C0E1B38E13F}" srcOrd="2" destOrd="0" presId="urn:microsoft.com/office/officeart/2005/8/layout/vList2"/>
    <dgm:cxn modelId="{A4B6C7D7-C843-F346-B895-446D73808CA0}" type="presParOf" srcId="{DE46465B-661A-204A-82F1-D44DB2DC9F46}" destId="{7480250F-7B6F-B64D-A85B-F2996092BA46}" srcOrd="3" destOrd="0" presId="urn:microsoft.com/office/officeart/2005/8/layout/vList2"/>
    <dgm:cxn modelId="{1F2A87E8-E93D-9E4A-80E2-369C21F02285}" type="presParOf" srcId="{DE46465B-661A-204A-82F1-D44DB2DC9F46}" destId="{2D27D262-0F17-A348-B6D3-997961406FC4}" srcOrd="4" destOrd="0" presId="urn:microsoft.com/office/officeart/2005/8/layout/vList2"/>
    <dgm:cxn modelId="{07AD38B1-082D-4342-A962-6FA20821F130}" type="presParOf" srcId="{DE46465B-661A-204A-82F1-D44DB2DC9F46}" destId="{0909EFB9-F17F-FF49-9B48-FAFDDA1B0414}" srcOrd="5" destOrd="0" presId="urn:microsoft.com/office/officeart/2005/8/layout/vList2"/>
    <dgm:cxn modelId="{8E6A2EDC-81AB-6C4E-9978-B5D5AD3DFE39}" type="presParOf" srcId="{DE46465B-661A-204A-82F1-D44DB2DC9F46}" destId="{61C29E27-9BBD-5C41-91B8-E071DB5E55CD}" srcOrd="6" destOrd="0" presId="urn:microsoft.com/office/officeart/2005/8/layout/vList2"/>
    <dgm:cxn modelId="{DE48B1E3-49B2-7E45-A9B5-B6E2B9038646}" type="presParOf" srcId="{DE46465B-661A-204A-82F1-D44DB2DC9F46}" destId="{04B790F8-E65C-3A47-8C65-C4AC8AAA3413}" srcOrd="7" destOrd="0" presId="urn:microsoft.com/office/officeart/2005/8/layout/vList2"/>
    <dgm:cxn modelId="{D3EF5C46-A31D-0445-99E8-882A111EAC30}" type="presParOf" srcId="{DE46465B-661A-204A-82F1-D44DB2DC9F46}" destId="{0BBBE625-E191-1446-B1B1-AF4AD7D70924}" srcOrd="8" destOrd="0" presId="urn:microsoft.com/office/officeart/2005/8/layout/vList2"/>
    <dgm:cxn modelId="{352070B9-5EC4-8C4D-907A-FD658ECEAFBF}" type="presParOf" srcId="{DE46465B-661A-204A-82F1-D44DB2DC9F46}" destId="{0191B316-32A8-C54F-8963-DFFB9642F47A}" srcOrd="9" destOrd="0" presId="urn:microsoft.com/office/officeart/2005/8/layout/vList2"/>
    <dgm:cxn modelId="{E804F120-3D3B-EC49-AAB9-2CE7EFE09CD9}" type="presParOf" srcId="{DE46465B-661A-204A-82F1-D44DB2DC9F46}" destId="{31FE6190-B319-D242-A377-3BA91F676E73}"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ADF74A-E8C2-4CFC-804D-48465FF5FBF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68A2DA0-5941-43F8-97B6-1050D0ECF0CC}">
      <dgm:prSet/>
      <dgm:spPr/>
      <dgm:t>
        <a:bodyPr/>
        <a:lstStyle/>
        <a:p>
          <a:r>
            <a:rPr lang="en-US" b="0" dirty="0"/>
            <a:t>Scholarly Activity Requirement and Timeline (10 minutes)</a:t>
          </a:r>
        </a:p>
      </dgm:t>
    </dgm:pt>
    <dgm:pt modelId="{255BA796-86AC-4EA5-B5DB-53B99C170421}" type="parTrans" cxnId="{147732AA-E1FA-48AB-BE63-5E488E090B6F}">
      <dgm:prSet/>
      <dgm:spPr/>
      <dgm:t>
        <a:bodyPr/>
        <a:lstStyle/>
        <a:p>
          <a:endParaRPr lang="en-US"/>
        </a:p>
      </dgm:t>
    </dgm:pt>
    <dgm:pt modelId="{8B6FE6DE-807F-4BC2-892B-175DC880A6BA}" type="sibTrans" cxnId="{147732AA-E1FA-48AB-BE63-5E488E090B6F}">
      <dgm:prSet/>
      <dgm:spPr/>
      <dgm:t>
        <a:bodyPr/>
        <a:lstStyle/>
        <a:p>
          <a:endParaRPr lang="en-US"/>
        </a:p>
      </dgm:t>
    </dgm:pt>
    <dgm:pt modelId="{20D714B5-0E78-4DF6-836E-D77DF6A5B8D7}">
      <dgm:prSet/>
      <dgm:spPr/>
      <dgm:t>
        <a:bodyPr/>
        <a:lstStyle/>
        <a:p>
          <a:r>
            <a:rPr lang="en-US" b="0" dirty="0"/>
            <a:t>Mentorship (15 minutes)</a:t>
          </a:r>
        </a:p>
      </dgm:t>
    </dgm:pt>
    <dgm:pt modelId="{B5D1BDA4-989C-4DA4-B153-D473F69661BD}" type="parTrans" cxnId="{18641F42-0385-4DCA-BEA3-D8FF686EFCC5}">
      <dgm:prSet/>
      <dgm:spPr/>
      <dgm:t>
        <a:bodyPr/>
        <a:lstStyle/>
        <a:p>
          <a:endParaRPr lang="en-US"/>
        </a:p>
      </dgm:t>
    </dgm:pt>
    <dgm:pt modelId="{2FACA659-5045-469D-BF78-DCCF562FBBF2}" type="sibTrans" cxnId="{18641F42-0385-4DCA-BEA3-D8FF686EFCC5}">
      <dgm:prSet/>
      <dgm:spPr/>
      <dgm:t>
        <a:bodyPr/>
        <a:lstStyle/>
        <a:p>
          <a:endParaRPr lang="en-US"/>
        </a:p>
      </dgm:t>
    </dgm:pt>
    <dgm:pt modelId="{CF693855-13B0-4DB7-A7C8-8C6642AB37E4}">
      <dgm:prSet/>
      <dgm:spPr/>
      <dgm:t>
        <a:bodyPr/>
        <a:lstStyle/>
        <a:p>
          <a:r>
            <a:rPr lang="en-US" b="1"/>
            <a:t>Choosing a project (15 minutes)</a:t>
          </a:r>
        </a:p>
      </dgm:t>
    </dgm:pt>
    <dgm:pt modelId="{61075660-3C06-41E2-A5EF-B56A2BA65111}" type="parTrans" cxnId="{C1A2F162-6A92-4551-8CD3-407BCB81696F}">
      <dgm:prSet/>
      <dgm:spPr/>
      <dgm:t>
        <a:bodyPr/>
        <a:lstStyle/>
        <a:p>
          <a:endParaRPr lang="en-US"/>
        </a:p>
      </dgm:t>
    </dgm:pt>
    <dgm:pt modelId="{157ADFC6-F9FC-4EE3-B55B-B36BC2B458CD}" type="sibTrans" cxnId="{C1A2F162-6A92-4551-8CD3-407BCB81696F}">
      <dgm:prSet/>
      <dgm:spPr/>
      <dgm:t>
        <a:bodyPr/>
        <a:lstStyle/>
        <a:p>
          <a:endParaRPr lang="en-US"/>
        </a:p>
      </dgm:t>
    </dgm:pt>
    <dgm:pt modelId="{DFA29395-91AA-49F6-B8BC-790D7EBB0E68}">
      <dgm:prSet/>
      <dgm:spPr/>
      <dgm:t>
        <a:bodyPr/>
        <a:lstStyle/>
        <a:p>
          <a:r>
            <a:rPr lang="en-US"/>
            <a:t>Resources for research and dissemination (5 minutes)</a:t>
          </a:r>
        </a:p>
      </dgm:t>
    </dgm:pt>
    <dgm:pt modelId="{15D41C51-BB60-498F-AC6F-852CEDCBEF8C}" type="parTrans" cxnId="{90683E6F-02D5-4E01-94C4-FAB52B6EC087}">
      <dgm:prSet/>
      <dgm:spPr/>
      <dgm:t>
        <a:bodyPr/>
        <a:lstStyle/>
        <a:p>
          <a:endParaRPr lang="en-US"/>
        </a:p>
      </dgm:t>
    </dgm:pt>
    <dgm:pt modelId="{D45C9AB7-3B5A-4778-9053-DDDAF29B4028}" type="sibTrans" cxnId="{90683E6F-02D5-4E01-94C4-FAB52B6EC087}">
      <dgm:prSet/>
      <dgm:spPr/>
      <dgm:t>
        <a:bodyPr/>
        <a:lstStyle/>
        <a:p>
          <a:endParaRPr lang="en-US"/>
        </a:p>
      </dgm:t>
    </dgm:pt>
    <dgm:pt modelId="{3350288C-5690-42D0-9F1C-7C1088573F79}">
      <dgm:prSet/>
      <dgm:spPr/>
      <dgm:t>
        <a:bodyPr/>
        <a:lstStyle/>
        <a:p>
          <a:r>
            <a:rPr lang="en-US"/>
            <a:t>Career Goals Activity (10 minutes)</a:t>
          </a:r>
        </a:p>
      </dgm:t>
    </dgm:pt>
    <dgm:pt modelId="{B8460F2B-D594-475E-A7D4-BA8055009706}" type="parTrans" cxnId="{0AF47142-EA0D-4C95-8296-C862841965FD}">
      <dgm:prSet/>
      <dgm:spPr/>
      <dgm:t>
        <a:bodyPr/>
        <a:lstStyle/>
        <a:p>
          <a:endParaRPr lang="en-US"/>
        </a:p>
      </dgm:t>
    </dgm:pt>
    <dgm:pt modelId="{F4A0840B-83A5-46AC-B50C-9397B80C64F9}" type="sibTrans" cxnId="{0AF47142-EA0D-4C95-8296-C862841965FD}">
      <dgm:prSet/>
      <dgm:spPr/>
      <dgm:t>
        <a:bodyPr/>
        <a:lstStyle/>
        <a:p>
          <a:endParaRPr lang="en-US"/>
        </a:p>
      </dgm:t>
    </dgm:pt>
    <dgm:pt modelId="{9C40A4F4-D915-4B4C-9261-EBAA8997CFDC}">
      <dgm:prSet/>
      <dgm:spPr/>
      <dgm:t>
        <a:bodyPr/>
        <a:lstStyle/>
        <a:p>
          <a:r>
            <a:rPr lang="en-US"/>
            <a:t>CITI-GCP training (remaining) </a:t>
          </a:r>
        </a:p>
      </dgm:t>
    </dgm:pt>
    <dgm:pt modelId="{3E8F4D5D-8616-43C3-91A2-BA15EE2F0015}" type="parTrans" cxnId="{D2EEBD40-9C79-4BB3-ADF5-6E5D10DC376C}">
      <dgm:prSet/>
      <dgm:spPr/>
      <dgm:t>
        <a:bodyPr/>
        <a:lstStyle/>
        <a:p>
          <a:endParaRPr lang="en-US"/>
        </a:p>
      </dgm:t>
    </dgm:pt>
    <dgm:pt modelId="{5CECC3F2-319E-42E0-9995-C8A56D06C3D0}" type="sibTrans" cxnId="{D2EEBD40-9C79-4BB3-ADF5-6E5D10DC376C}">
      <dgm:prSet/>
      <dgm:spPr/>
      <dgm:t>
        <a:bodyPr/>
        <a:lstStyle/>
        <a:p>
          <a:endParaRPr lang="en-US"/>
        </a:p>
      </dgm:t>
    </dgm:pt>
    <dgm:pt modelId="{DE46465B-661A-204A-82F1-D44DB2DC9F46}" type="pres">
      <dgm:prSet presAssocID="{3AADF74A-E8C2-4CFC-804D-48465FF5FBF8}" presName="linear" presStyleCnt="0">
        <dgm:presLayoutVars>
          <dgm:animLvl val="lvl"/>
          <dgm:resizeHandles val="exact"/>
        </dgm:presLayoutVars>
      </dgm:prSet>
      <dgm:spPr/>
    </dgm:pt>
    <dgm:pt modelId="{8C5D65BB-CB25-3D4D-BACA-81445BA5625E}" type="pres">
      <dgm:prSet presAssocID="{568A2DA0-5941-43F8-97B6-1050D0ECF0CC}" presName="parentText" presStyleLbl="node1" presStyleIdx="0" presStyleCnt="6">
        <dgm:presLayoutVars>
          <dgm:chMax val="0"/>
          <dgm:bulletEnabled val="1"/>
        </dgm:presLayoutVars>
      </dgm:prSet>
      <dgm:spPr/>
    </dgm:pt>
    <dgm:pt modelId="{FCACC055-E6F1-0C40-8928-9ECD2F4CD195}" type="pres">
      <dgm:prSet presAssocID="{8B6FE6DE-807F-4BC2-892B-175DC880A6BA}" presName="spacer" presStyleCnt="0"/>
      <dgm:spPr/>
    </dgm:pt>
    <dgm:pt modelId="{BC57DDB3-C91D-7B42-8DDC-9C0E1B38E13F}" type="pres">
      <dgm:prSet presAssocID="{20D714B5-0E78-4DF6-836E-D77DF6A5B8D7}" presName="parentText" presStyleLbl="node1" presStyleIdx="1" presStyleCnt="6">
        <dgm:presLayoutVars>
          <dgm:chMax val="0"/>
          <dgm:bulletEnabled val="1"/>
        </dgm:presLayoutVars>
      </dgm:prSet>
      <dgm:spPr/>
    </dgm:pt>
    <dgm:pt modelId="{7480250F-7B6F-B64D-A85B-F2996092BA46}" type="pres">
      <dgm:prSet presAssocID="{2FACA659-5045-469D-BF78-DCCF562FBBF2}" presName="spacer" presStyleCnt="0"/>
      <dgm:spPr/>
    </dgm:pt>
    <dgm:pt modelId="{2D27D262-0F17-A348-B6D3-997961406FC4}" type="pres">
      <dgm:prSet presAssocID="{CF693855-13B0-4DB7-A7C8-8C6642AB37E4}" presName="parentText" presStyleLbl="node1" presStyleIdx="2" presStyleCnt="6">
        <dgm:presLayoutVars>
          <dgm:chMax val="0"/>
          <dgm:bulletEnabled val="1"/>
        </dgm:presLayoutVars>
      </dgm:prSet>
      <dgm:spPr/>
    </dgm:pt>
    <dgm:pt modelId="{0909EFB9-F17F-FF49-9B48-FAFDDA1B0414}" type="pres">
      <dgm:prSet presAssocID="{157ADFC6-F9FC-4EE3-B55B-B36BC2B458CD}" presName="spacer" presStyleCnt="0"/>
      <dgm:spPr/>
    </dgm:pt>
    <dgm:pt modelId="{61C29E27-9BBD-5C41-91B8-E071DB5E55CD}" type="pres">
      <dgm:prSet presAssocID="{DFA29395-91AA-49F6-B8BC-790D7EBB0E68}" presName="parentText" presStyleLbl="node1" presStyleIdx="3" presStyleCnt="6">
        <dgm:presLayoutVars>
          <dgm:chMax val="0"/>
          <dgm:bulletEnabled val="1"/>
        </dgm:presLayoutVars>
      </dgm:prSet>
      <dgm:spPr/>
    </dgm:pt>
    <dgm:pt modelId="{04B790F8-E65C-3A47-8C65-C4AC8AAA3413}" type="pres">
      <dgm:prSet presAssocID="{D45C9AB7-3B5A-4778-9053-DDDAF29B4028}" presName="spacer" presStyleCnt="0"/>
      <dgm:spPr/>
    </dgm:pt>
    <dgm:pt modelId="{0BBBE625-E191-1446-B1B1-AF4AD7D70924}" type="pres">
      <dgm:prSet presAssocID="{3350288C-5690-42D0-9F1C-7C1088573F79}" presName="parentText" presStyleLbl="node1" presStyleIdx="4" presStyleCnt="6">
        <dgm:presLayoutVars>
          <dgm:chMax val="0"/>
          <dgm:bulletEnabled val="1"/>
        </dgm:presLayoutVars>
      </dgm:prSet>
      <dgm:spPr/>
    </dgm:pt>
    <dgm:pt modelId="{0191B316-32A8-C54F-8963-DFFB9642F47A}" type="pres">
      <dgm:prSet presAssocID="{F4A0840B-83A5-46AC-B50C-9397B80C64F9}" presName="spacer" presStyleCnt="0"/>
      <dgm:spPr/>
    </dgm:pt>
    <dgm:pt modelId="{31FE6190-B319-D242-A377-3BA91F676E73}" type="pres">
      <dgm:prSet presAssocID="{9C40A4F4-D915-4B4C-9261-EBAA8997CFDC}" presName="parentText" presStyleLbl="node1" presStyleIdx="5" presStyleCnt="6">
        <dgm:presLayoutVars>
          <dgm:chMax val="0"/>
          <dgm:bulletEnabled val="1"/>
        </dgm:presLayoutVars>
      </dgm:prSet>
      <dgm:spPr/>
    </dgm:pt>
  </dgm:ptLst>
  <dgm:cxnLst>
    <dgm:cxn modelId="{03C38801-2782-E24F-9F55-A299DEAB8B01}" type="presOf" srcId="{CF693855-13B0-4DB7-A7C8-8C6642AB37E4}" destId="{2D27D262-0F17-A348-B6D3-997961406FC4}" srcOrd="0" destOrd="0" presId="urn:microsoft.com/office/officeart/2005/8/layout/vList2"/>
    <dgm:cxn modelId="{B543B52F-AC97-0149-8BDE-ABF9DD121920}" type="presOf" srcId="{20D714B5-0E78-4DF6-836E-D77DF6A5B8D7}" destId="{BC57DDB3-C91D-7B42-8DDC-9C0E1B38E13F}" srcOrd="0" destOrd="0" presId="urn:microsoft.com/office/officeart/2005/8/layout/vList2"/>
    <dgm:cxn modelId="{D2EEBD40-9C79-4BB3-ADF5-6E5D10DC376C}" srcId="{3AADF74A-E8C2-4CFC-804D-48465FF5FBF8}" destId="{9C40A4F4-D915-4B4C-9261-EBAA8997CFDC}" srcOrd="5" destOrd="0" parTransId="{3E8F4D5D-8616-43C3-91A2-BA15EE2F0015}" sibTransId="{5CECC3F2-319E-42E0-9995-C8A56D06C3D0}"/>
    <dgm:cxn modelId="{18641F42-0385-4DCA-BEA3-D8FF686EFCC5}" srcId="{3AADF74A-E8C2-4CFC-804D-48465FF5FBF8}" destId="{20D714B5-0E78-4DF6-836E-D77DF6A5B8D7}" srcOrd="1" destOrd="0" parTransId="{B5D1BDA4-989C-4DA4-B153-D473F69661BD}" sibTransId="{2FACA659-5045-469D-BF78-DCCF562FBBF2}"/>
    <dgm:cxn modelId="{0AF47142-EA0D-4C95-8296-C862841965FD}" srcId="{3AADF74A-E8C2-4CFC-804D-48465FF5FBF8}" destId="{3350288C-5690-42D0-9F1C-7C1088573F79}" srcOrd="4" destOrd="0" parTransId="{B8460F2B-D594-475E-A7D4-BA8055009706}" sibTransId="{F4A0840B-83A5-46AC-B50C-9397B80C64F9}"/>
    <dgm:cxn modelId="{C1A2F162-6A92-4551-8CD3-407BCB81696F}" srcId="{3AADF74A-E8C2-4CFC-804D-48465FF5FBF8}" destId="{CF693855-13B0-4DB7-A7C8-8C6642AB37E4}" srcOrd="2" destOrd="0" parTransId="{61075660-3C06-41E2-A5EF-B56A2BA65111}" sibTransId="{157ADFC6-F9FC-4EE3-B55B-B36BC2B458CD}"/>
    <dgm:cxn modelId="{90683E6F-02D5-4E01-94C4-FAB52B6EC087}" srcId="{3AADF74A-E8C2-4CFC-804D-48465FF5FBF8}" destId="{DFA29395-91AA-49F6-B8BC-790D7EBB0E68}" srcOrd="3" destOrd="0" parTransId="{15D41C51-BB60-498F-AC6F-852CEDCBEF8C}" sibTransId="{D45C9AB7-3B5A-4778-9053-DDDAF29B4028}"/>
    <dgm:cxn modelId="{B7E0F075-58BA-CF40-8D27-EB004CCAB87D}" type="presOf" srcId="{568A2DA0-5941-43F8-97B6-1050D0ECF0CC}" destId="{8C5D65BB-CB25-3D4D-BACA-81445BA5625E}" srcOrd="0" destOrd="0" presId="urn:microsoft.com/office/officeart/2005/8/layout/vList2"/>
    <dgm:cxn modelId="{27C24F97-02CD-9B4E-82BC-D5153E50B081}" type="presOf" srcId="{3350288C-5690-42D0-9F1C-7C1088573F79}" destId="{0BBBE625-E191-1446-B1B1-AF4AD7D70924}" srcOrd="0" destOrd="0" presId="urn:microsoft.com/office/officeart/2005/8/layout/vList2"/>
    <dgm:cxn modelId="{147732AA-E1FA-48AB-BE63-5E488E090B6F}" srcId="{3AADF74A-E8C2-4CFC-804D-48465FF5FBF8}" destId="{568A2DA0-5941-43F8-97B6-1050D0ECF0CC}" srcOrd="0" destOrd="0" parTransId="{255BA796-86AC-4EA5-B5DB-53B99C170421}" sibTransId="{8B6FE6DE-807F-4BC2-892B-175DC880A6BA}"/>
    <dgm:cxn modelId="{AE8447C7-0179-7A43-BDB7-1F8D16E3440A}" type="presOf" srcId="{DFA29395-91AA-49F6-B8BC-790D7EBB0E68}" destId="{61C29E27-9BBD-5C41-91B8-E071DB5E55CD}" srcOrd="0" destOrd="0" presId="urn:microsoft.com/office/officeart/2005/8/layout/vList2"/>
    <dgm:cxn modelId="{E41B1EF5-AC78-E64D-8D23-4A913CCCE425}" type="presOf" srcId="{3AADF74A-E8C2-4CFC-804D-48465FF5FBF8}" destId="{DE46465B-661A-204A-82F1-D44DB2DC9F46}" srcOrd="0" destOrd="0" presId="urn:microsoft.com/office/officeart/2005/8/layout/vList2"/>
    <dgm:cxn modelId="{3E580AF8-4D36-5642-9DFF-450EABD76523}" type="presOf" srcId="{9C40A4F4-D915-4B4C-9261-EBAA8997CFDC}" destId="{31FE6190-B319-D242-A377-3BA91F676E73}" srcOrd="0" destOrd="0" presId="urn:microsoft.com/office/officeart/2005/8/layout/vList2"/>
    <dgm:cxn modelId="{76F9A431-ECBD-BC4E-9491-C1D39BA3A61C}" type="presParOf" srcId="{DE46465B-661A-204A-82F1-D44DB2DC9F46}" destId="{8C5D65BB-CB25-3D4D-BACA-81445BA5625E}" srcOrd="0" destOrd="0" presId="urn:microsoft.com/office/officeart/2005/8/layout/vList2"/>
    <dgm:cxn modelId="{6CA19ADD-B977-F841-9D88-75A58894E572}" type="presParOf" srcId="{DE46465B-661A-204A-82F1-D44DB2DC9F46}" destId="{FCACC055-E6F1-0C40-8928-9ECD2F4CD195}" srcOrd="1" destOrd="0" presId="urn:microsoft.com/office/officeart/2005/8/layout/vList2"/>
    <dgm:cxn modelId="{19F5336F-CF74-E94D-993D-2A79795686A1}" type="presParOf" srcId="{DE46465B-661A-204A-82F1-D44DB2DC9F46}" destId="{BC57DDB3-C91D-7B42-8DDC-9C0E1B38E13F}" srcOrd="2" destOrd="0" presId="urn:microsoft.com/office/officeart/2005/8/layout/vList2"/>
    <dgm:cxn modelId="{4AD36392-49C7-AE4D-B9DD-0AE249005433}" type="presParOf" srcId="{DE46465B-661A-204A-82F1-D44DB2DC9F46}" destId="{7480250F-7B6F-B64D-A85B-F2996092BA46}" srcOrd="3" destOrd="0" presId="urn:microsoft.com/office/officeart/2005/8/layout/vList2"/>
    <dgm:cxn modelId="{DC781C96-B07A-CE44-8DDF-53437C557335}" type="presParOf" srcId="{DE46465B-661A-204A-82F1-D44DB2DC9F46}" destId="{2D27D262-0F17-A348-B6D3-997961406FC4}" srcOrd="4" destOrd="0" presId="urn:microsoft.com/office/officeart/2005/8/layout/vList2"/>
    <dgm:cxn modelId="{AB100126-E5FE-ED4C-836D-C002C4F478E1}" type="presParOf" srcId="{DE46465B-661A-204A-82F1-D44DB2DC9F46}" destId="{0909EFB9-F17F-FF49-9B48-FAFDDA1B0414}" srcOrd="5" destOrd="0" presId="urn:microsoft.com/office/officeart/2005/8/layout/vList2"/>
    <dgm:cxn modelId="{9389C895-7BC5-D14D-98EE-2A9CEFCEA9A7}" type="presParOf" srcId="{DE46465B-661A-204A-82F1-D44DB2DC9F46}" destId="{61C29E27-9BBD-5C41-91B8-E071DB5E55CD}" srcOrd="6" destOrd="0" presId="urn:microsoft.com/office/officeart/2005/8/layout/vList2"/>
    <dgm:cxn modelId="{D220D19E-008B-3D41-BA3E-9434D0FEB21C}" type="presParOf" srcId="{DE46465B-661A-204A-82F1-D44DB2DC9F46}" destId="{04B790F8-E65C-3A47-8C65-C4AC8AAA3413}" srcOrd="7" destOrd="0" presId="urn:microsoft.com/office/officeart/2005/8/layout/vList2"/>
    <dgm:cxn modelId="{40764071-4643-4144-A92F-FEEE28F27CE7}" type="presParOf" srcId="{DE46465B-661A-204A-82F1-D44DB2DC9F46}" destId="{0BBBE625-E191-1446-B1B1-AF4AD7D70924}" srcOrd="8" destOrd="0" presId="urn:microsoft.com/office/officeart/2005/8/layout/vList2"/>
    <dgm:cxn modelId="{A1241FE7-168C-6B4F-8191-DAF4523C71D4}" type="presParOf" srcId="{DE46465B-661A-204A-82F1-D44DB2DC9F46}" destId="{0191B316-32A8-C54F-8963-DFFB9642F47A}" srcOrd="9" destOrd="0" presId="urn:microsoft.com/office/officeart/2005/8/layout/vList2"/>
    <dgm:cxn modelId="{DC7F8D30-0CF7-4945-8C09-7C74E1A70E38}" type="presParOf" srcId="{DE46465B-661A-204A-82F1-D44DB2DC9F46}" destId="{31FE6190-B319-D242-A377-3BA91F676E7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ADF74A-E8C2-4CFC-804D-48465FF5FBF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68A2DA0-5941-43F8-97B6-1050D0ECF0CC}">
      <dgm:prSet/>
      <dgm:spPr/>
      <dgm:t>
        <a:bodyPr/>
        <a:lstStyle/>
        <a:p>
          <a:r>
            <a:rPr lang="en-US" b="0" dirty="0"/>
            <a:t>Scholarly Activity Requirement and Timeline (10 minutes)</a:t>
          </a:r>
        </a:p>
      </dgm:t>
    </dgm:pt>
    <dgm:pt modelId="{255BA796-86AC-4EA5-B5DB-53B99C170421}" type="parTrans" cxnId="{147732AA-E1FA-48AB-BE63-5E488E090B6F}">
      <dgm:prSet/>
      <dgm:spPr/>
      <dgm:t>
        <a:bodyPr/>
        <a:lstStyle/>
        <a:p>
          <a:endParaRPr lang="en-US"/>
        </a:p>
      </dgm:t>
    </dgm:pt>
    <dgm:pt modelId="{8B6FE6DE-807F-4BC2-892B-175DC880A6BA}" type="sibTrans" cxnId="{147732AA-E1FA-48AB-BE63-5E488E090B6F}">
      <dgm:prSet/>
      <dgm:spPr/>
      <dgm:t>
        <a:bodyPr/>
        <a:lstStyle/>
        <a:p>
          <a:endParaRPr lang="en-US"/>
        </a:p>
      </dgm:t>
    </dgm:pt>
    <dgm:pt modelId="{20D714B5-0E78-4DF6-836E-D77DF6A5B8D7}">
      <dgm:prSet/>
      <dgm:spPr/>
      <dgm:t>
        <a:bodyPr/>
        <a:lstStyle/>
        <a:p>
          <a:r>
            <a:rPr lang="en-US" b="0" dirty="0"/>
            <a:t>Mentorship (15 minutes)</a:t>
          </a:r>
        </a:p>
      </dgm:t>
    </dgm:pt>
    <dgm:pt modelId="{B5D1BDA4-989C-4DA4-B153-D473F69661BD}" type="parTrans" cxnId="{18641F42-0385-4DCA-BEA3-D8FF686EFCC5}">
      <dgm:prSet/>
      <dgm:spPr/>
      <dgm:t>
        <a:bodyPr/>
        <a:lstStyle/>
        <a:p>
          <a:endParaRPr lang="en-US"/>
        </a:p>
      </dgm:t>
    </dgm:pt>
    <dgm:pt modelId="{2FACA659-5045-469D-BF78-DCCF562FBBF2}" type="sibTrans" cxnId="{18641F42-0385-4DCA-BEA3-D8FF686EFCC5}">
      <dgm:prSet/>
      <dgm:spPr/>
      <dgm:t>
        <a:bodyPr/>
        <a:lstStyle/>
        <a:p>
          <a:endParaRPr lang="en-US"/>
        </a:p>
      </dgm:t>
    </dgm:pt>
    <dgm:pt modelId="{CF693855-13B0-4DB7-A7C8-8C6642AB37E4}">
      <dgm:prSet/>
      <dgm:spPr/>
      <dgm:t>
        <a:bodyPr/>
        <a:lstStyle/>
        <a:p>
          <a:r>
            <a:rPr lang="en-US"/>
            <a:t>Choosing a project (15 minutes)</a:t>
          </a:r>
        </a:p>
      </dgm:t>
    </dgm:pt>
    <dgm:pt modelId="{61075660-3C06-41E2-A5EF-B56A2BA65111}" type="parTrans" cxnId="{C1A2F162-6A92-4551-8CD3-407BCB81696F}">
      <dgm:prSet/>
      <dgm:spPr/>
      <dgm:t>
        <a:bodyPr/>
        <a:lstStyle/>
        <a:p>
          <a:endParaRPr lang="en-US"/>
        </a:p>
      </dgm:t>
    </dgm:pt>
    <dgm:pt modelId="{157ADFC6-F9FC-4EE3-B55B-B36BC2B458CD}" type="sibTrans" cxnId="{C1A2F162-6A92-4551-8CD3-407BCB81696F}">
      <dgm:prSet/>
      <dgm:spPr/>
      <dgm:t>
        <a:bodyPr/>
        <a:lstStyle/>
        <a:p>
          <a:endParaRPr lang="en-US"/>
        </a:p>
      </dgm:t>
    </dgm:pt>
    <dgm:pt modelId="{DFA29395-91AA-49F6-B8BC-790D7EBB0E68}">
      <dgm:prSet/>
      <dgm:spPr/>
      <dgm:t>
        <a:bodyPr/>
        <a:lstStyle/>
        <a:p>
          <a:r>
            <a:rPr lang="en-US" b="1" dirty="0"/>
            <a:t>Resources for research and dissemination (5 minutes)</a:t>
          </a:r>
        </a:p>
      </dgm:t>
    </dgm:pt>
    <dgm:pt modelId="{15D41C51-BB60-498F-AC6F-852CEDCBEF8C}" type="parTrans" cxnId="{90683E6F-02D5-4E01-94C4-FAB52B6EC087}">
      <dgm:prSet/>
      <dgm:spPr/>
      <dgm:t>
        <a:bodyPr/>
        <a:lstStyle/>
        <a:p>
          <a:endParaRPr lang="en-US"/>
        </a:p>
      </dgm:t>
    </dgm:pt>
    <dgm:pt modelId="{D45C9AB7-3B5A-4778-9053-DDDAF29B4028}" type="sibTrans" cxnId="{90683E6F-02D5-4E01-94C4-FAB52B6EC087}">
      <dgm:prSet/>
      <dgm:spPr/>
      <dgm:t>
        <a:bodyPr/>
        <a:lstStyle/>
        <a:p>
          <a:endParaRPr lang="en-US"/>
        </a:p>
      </dgm:t>
    </dgm:pt>
    <dgm:pt modelId="{3350288C-5690-42D0-9F1C-7C1088573F79}">
      <dgm:prSet/>
      <dgm:spPr/>
      <dgm:t>
        <a:bodyPr/>
        <a:lstStyle/>
        <a:p>
          <a:r>
            <a:rPr lang="en-US"/>
            <a:t>Career Goals Activity (10 minutes)</a:t>
          </a:r>
        </a:p>
      </dgm:t>
    </dgm:pt>
    <dgm:pt modelId="{B8460F2B-D594-475E-A7D4-BA8055009706}" type="parTrans" cxnId="{0AF47142-EA0D-4C95-8296-C862841965FD}">
      <dgm:prSet/>
      <dgm:spPr/>
      <dgm:t>
        <a:bodyPr/>
        <a:lstStyle/>
        <a:p>
          <a:endParaRPr lang="en-US"/>
        </a:p>
      </dgm:t>
    </dgm:pt>
    <dgm:pt modelId="{F4A0840B-83A5-46AC-B50C-9397B80C64F9}" type="sibTrans" cxnId="{0AF47142-EA0D-4C95-8296-C862841965FD}">
      <dgm:prSet/>
      <dgm:spPr/>
      <dgm:t>
        <a:bodyPr/>
        <a:lstStyle/>
        <a:p>
          <a:endParaRPr lang="en-US"/>
        </a:p>
      </dgm:t>
    </dgm:pt>
    <dgm:pt modelId="{9C40A4F4-D915-4B4C-9261-EBAA8997CFDC}">
      <dgm:prSet/>
      <dgm:spPr/>
      <dgm:t>
        <a:bodyPr/>
        <a:lstStyle/>
        <a:p>
          <a:r>
            <a:rPr lang="en-US"/>
            <a:t>CITI-GCP training (remaining) </a:t>
          </a:r>
        </a:p>
      </dgm:t>
    </dgm:pt>
    <dgm:pt modelId="{3E8F4D5D-8616-43C3-91A2-BA15EE2F0015}" type="parTrans" cxnId="{D2EEBD40-9C79-4BB3-ADF5-6E5D10DC376C}">
      <dgm:prSet/>
      <dgm:spPr/>
      <dgm:t>
        <a:bodyPr/>
        <a:lstStyle/>
        <a:p>
          <a:endParaRPr lang="en-US"/>
        </a:p>
      </dgm:t>
    </dgm:pt>
    <dgm:pt modelId="{5CECC3F2-319E-42E0-9995-C8A56D06C3D0}" type="sibTrans" cxnId="{D2EEBD40-9C79-4BB3-ADF5-6E5D10DC376C}">
      <dgm:prSet/>
      <dgm:spPr/>
      <dgm:t>
        <a:bodyPr/>
        <a:lstStyle/>
        <a:p>
          <a:endParaRPr lang="en-US"/>
        </a:p>
      </dgm:t>
    </dgm:pt>
    <dgm:pt modelId="{DE46465B-661A-204A-82F1-D44DB2DC9F46}" type="pres">
      <dgm:prSet presAssocID="{3AADF74A-E8C2-4CFC-804D-48465FF5FBF8}" presName="linear" presStyleCnt="0">
        <dgm:presLayoutVars>
          <dgm:animLvl val="lvl"/>
          <dgm:resizeHandles val="exact"/>
        </dgm:presLayoutVars>
      </dgm:prSet>
      <dgm:spPr/>
    </dgm:pt>
    <dgm:pt modelId="{8C5D65BB-CB25-3D4D-BACA-81445BA5625E}" type="pres">
      <dgm:prSet presAssocID="{568A2DA0-5941-43F8-97B6-1050D0ECF0CC}" presName="parentText" presStyleLbl="node1" presStyleIdx="0" presStyleCnt="6">
        <dgm:presLayoutVars>
          <dgm:chMax val="0"/>
          <dgm:bulletEnabled val="1"/>
        </dgm:presLayoutVars>
      </dgm:prSet>
      <dgm:spPr/>
    </dgm:pt>
    <dgm:pt modelId="{FCACC055-E6F1-0C40-8928-9ECD2F4CD195}" type="pres">
      <dgm:prSet presAssocID="{8B6FE6DE-807F-4BC2-892B-175DC880A6BA}" presName="spacer" presStyleCnt="0"/>
      <dgm:spPr/>
    </dgm:pt>
    <dgm:pt modelId="{BC57DDB3-C91D-7B42-8DDC-9C0E1B38E13F}" type="pres">
      <dgm:prSet presAssocID="{20D714B5-0E78-4DF6-836E-D77DF6A5B8D7}" presName="parentText" presStyleLbl="node1" presStyleIdx="1" presStyleCnt="6">
        <dgm:presLayoutVars>
          <dgm:chMax val="0"/>
          <dgm:bulletEnabled val="1"/>
        </dgm:presLayoutVars>
      </dgm:prSet>
      <dgm:spPr/>
    </dgm:pt>
    <dgm:pt modelId="{7480250F-7B6F-B64D-A85B-F2996092BA46}" type="pres">
      <dgm:prSet presAssocID="{2FACA659-5045-469D-BF78-DCCF562FBBF2}" presName="spacer" presStyleCnt="0"/>
      <dgm:spPr/>
    </dgm:pt>
    <dgm:pt modelId="{2D27D262-0F17-A348-B6D3-997961406FC4}" type="pres">
      <dgm:prSet presAssocID="{CF693855-13B0-4DB7-A7C8-8C6642AB37E4}" presName="parentText" presStyleLbl="node1" presStyleIdx="2" presStyleCnt="6">
        <dgm:presLayoutVars>
          <dgm:chMax val="0"/>
          <dgm:bulletEnabled val="1"/>
        </dgm:presLayoutVars>
      </dgm:prSet>
      <dgm:spPr/>
    </dgm:pt>
    <dgm:pt modelId="{0909EFB9-F17F-FF49-9B48-FAFDDA1B0414}" type="pres">
      <dgm:prSet presAssocID="{157ADFC6-F9FC-4EE3-B55B-B36BC2B458CD}" presName="spacer" presStyleCnt="0"/>
      <dgm:spPr/>
    </dgm:pt>
    <dgm:pt modelId="{61C29E27-9BBD-5C41-91B8-E071DB5E55CD}" type="pres">
      <dgm:prSet presAssocID="{DFA29395-91AA-49F6-B8BC-790D7EBB0E68}" presName="parentText" presStyleLbl="node1" presStyleIdx="3" presStyleCnt="6">
        <dgm:presLayoutVars>
          <dgm:chMax val="0"/>
          <dgm:bulletEnabled val="1"/>
        </dgm:presLayoutVars>
      </dgm:prSet>
      <dgm:spPr/>
    </dgm:pt>
    <dgm:pt modelId="{04B790F8-E65C-3A47-8C65-C4AC8AAA3413}" type="pres">
      <dgm:prSet presAssocID="{D45C9AB7-3B5A-4778-9053-DDDAF29B4028}" presName="spacer" presStyleCnt="0"/>
      <dgm:spPr/>
    </dgm:pt>
    <dgm:pt modelId="{0BBBE625-E191-1446-B1B1-AF4AD7D70924}" type="pres">
      <dgm:prSet presAssocID="{3350288C-5690-42D0-9F1C-7C1088573F79}" presName="parentText" presStyleLbl="node1" presStyleIdx="4" presStyleCnt="6">
        <dgm:presLayoutVars>
          <dgm:chMax val="0"/>
          <dgm:bulletEnabled val="1"/>
        </dgm:presLayoutVars>
      </dgm:prSet>
      <dgm:spPr/>
    </dgm:pt>
    <dgm:pt modelId="{0191B316-32A8-C54F-8963-DFFB9642F47A}" type="pres">
      <dgm:prSet presAssocID="{F4A0840B-83A5-46AC-B50C-9397B80C64F9}" presName="spacer" presStyleCnt="0"/>
      <dgm:spPr/>
    </dgm:pt>
    <dgm:pt modelId="{31FE6190-B319-D242-A377-3BA91F676E73}" type="pres">
      <dgm:prSet presAssocID="{9C40A4F4-D915-4B4C-9261-EBAA8997CFDC}" presName="parentText" presStyleLbl="node1" presStyleIdx="5" presStyleCnt="6">
        <dgm:presLayoutVars>
          <dgm:chMax val="0"/>
          <dgm:bulletEnabled val="1"/>
        </dgm:presLayoutVars>
      </dgm:prSet>
      <dgm:spPr/>
    </dgm:pt>
  </dgm:ptLst>
  <dgm:cxnLst>
    <dgm:cxn modelId="{6AE88A21-AD75-134B-83B2-0966094A4C88}" type="presOf" srcId="{DFA29395-91AA-49F6-B8BC-790D7EBB0E68}" destId="{61C29E27-9BBD-5C41-91B8-E071DB5E55CD}" srcOrd="0" destOrd="0" presId="urn:microsoft.com/office/officeart/2005/8/layout/vList2"/>
    <dgm:cxn modelId="{169D473D-B29A-D540-9CAC-12F2C342F818}" type="presOf" srcId="{568A2DA0-5941-43F8-97B6-1050D0ECF0CC}" destId="{8C5D65BB-CB25-3D4D-BACA-81445BA5625E}" srcOrd="0" destOrd="0" presId="urn:microsoft.com/office/officeart/2005/8/layout/vList2"/>
    <dgm:cxn modelId="{D2EEBD40-9C79-4BB3-ADF5-6E5D10DC376C}" srcId="{3AADF74A-E8C2-4CFC-804D-48465FF5FBF8}" destId="{9C40A4F4-D915-4B4C-9261-EBAA8997CFDC}" srcOrd="5" destOrd="0" parTransId="{3E8F4D5D-8616-43C3-91A2-BA15EE2F0015}" sibTransId="{5CECC3F2-319E-42E0-9995-C8A56D06C3D0}"/>
    <dgm:cxn modelId="{18641F42-0385-4DCA-BEA3-D8FF686EFCC5}" srcId="{3AADF74A-E8C2-4CFC-804D-48465FF5FBF8}" destId="{20D714B5-0E78-4DF6-836E-D77DF6A5B8D7}" srcOrd="1" destOrd="0" parTransId="{B5D1BDA4-989C-4DA4-B153-D473F69661BD}" sibTransId="{2FACA659-5045-469D-BF78-DCCF562FBBF2}"/>
    <dgm:cxn modelId="{0AF47142-EA0D-4C95-8296-C862841965FD}" srcId="{3AADF74A-E8C2-4CFC-804D-48465FF5FBF8}" destId="{3350288C-5690-42D0-9F1C-7C1088573F79}" srcOrd="4" destOrd="0" parTransId="{B8460F2B-D594-475E-A7D4-BA8055009706}" sibTransId="{F4A0840B-83A5-46AC-B50C-9397B80C64F9}"/>
    <dgm:cxn modelId="{C1A2F162-6A92-4551-8CD3-407BCB81696F}" srcId="{3AADF74A-E8C2-4CFC-804D-48465FF5FBF8}" destId="{CF693855-13B0-4DB7-A7C8-8C6642AB37E4}" srcOrd="2" destOrd="0" parTransId="{61075660-3C06-41E2-A5EF-B56A2BA65111}" sibTransId="{157ADFC6-F9FC-4EE3-B55B-B36BC2B458CD}"/>
    <dgm:cxn modelId="{90683E6F-02D5-4E01-94C4-FAB52B6EC087}" srcId="{3AADF74A-E8C2-4CFC-804D-48465FF5FBF8}" destId="{DFA29395-91AA-49F6-B8BC-790D7EBB0E68}" srcOrd="3" destOrd="0" parTransId="{15D41C51-BB60-498F-AC6F-852CEDCBEF8C}" sibTransId="{D45C9AB7-3B5A-4778-9053-DDDAF29B4028}"/>
    <dgm:cxn modelId="{12533F6F-527C-8942-978D-FF93213EE73C}" type="presOf" srcId="{CF693855-13B0-4DB7-A7C8-8C6642AB37E4}" destId="{2D27D262-0F17-A348-B6D3-997961406FC4}" srcOrd="0" destOrd="0" presId="urn:microsoft.com/office/officeart/2005/8/layout/vList2"/>
    <dgm:cxn modelId="{377DBC77-1574-1647-B359-9A7629857421}" type="presOf" srcId="{9C40A4F4-D915-4B4C-9261-EBAA8997CFDC}" destId="{31FE6190-B319-D242-A377-3BA91F676E73}" srcOrd="0" destOrd="0" presId="urn:microsoft.com/office/officeart/2005/8/layout/vList2"/>
    <dgm:cxn modelId="{B7CFDF77-D8D5-574B-8070-DE15570B29CB}" type="presOf" srcId="{20D714B5-0E78-4DF6-836E-D77DF6A5B8D7}" destId="{BC57DDB3-C91D-7B42-8DDC-9C0E1B38E13F}" srcOrd="0" destOrd="0" presId="urn:microsoft.com/office/officeart/2005/8/layout/vList2"/>
    <dgm:cxn modelId="{F5D4B081-B135-2245-A461-119F1099A15D}" type="presOf" srcId="{3350288C-5690-42D0-9F1C-7C1088573F79}" destId="{0BBBE625-E191-1446-B1B1-AF4AD7D70924}" srcOrd="0" destOrd="0" presId="urn:microsoft.com/office/officeart/2005/8/layout/vList2"/>
    <dgm:cxn modelId="{5D303A97-43D1-5745-8F01-BA46059A4518}" type="presOf" srcId="{3AADF74A-E8C2-4CFC-804D-48465FF5FBF8}" destId="{DE46465B-661A-204A-82F1-D44DB2DC9F46}" srcOrd="0" destOrd="0" presId="urn:microsoft.com/office/officeart/2005/8/layout/vList2"/>
    <dgm:cxn modelId="{147732AA-E1FA-48AB-BE63-5E488E090B6F}" srcId="{3AADF74A-E8C2-4CFC-804D-48465FF5FBF8}" destId="{568A2DA0-5941-43F8-97B6-1050D0ECF0CC}" srcOrd="0" destOrd="0" parTransId="{255BA796-86AC-4EA5-B5DB-53B99C170421}" sibTransId="{8B6FE6DE-807F-4BC2-892B-175DC880A6BA}"/>
    <dgm:cxn modelId="{046840D1-533E-6E46-884A-62795234579A}" type="presParOf" srcId="{DE46465B-661A-204A-82F1-D44DB2DC9F46}" destId="{8C5D65BB-CB25-3D4D-BACA-81445BA5625E}" srcOrd="0" destOrd="0" presId="urn:microsoft.com/office/officeart/2005/8/layout/vList2"/>
    <dgm:cxn modelId="{63FD60D0-B181-9F4A-BE7F-545D9B0FFAD0}" type="presParOf" srcId="{DE46465B-661A-204A-82F1-D44DB2DC9F46}" destId="{FCACC055-E6F1-0C40-8928-9ECD2F4CD195}" srcOrd="1" destOrd="0" presId="urn:microsoft.com/office/officeart/2005/8/layout/vList2"/>
    <dgm:cxn modelId="{D27FFCD6-FCCC-1C4A-9FAB-5D49E3E16464}" type="presParOf" srcId="{DE46465B-661A-204A-82F1-D44DB2DC9F46}" destId="{BC57DDB3-C91D-7B42-8DDC-9C0E1B38E13F}" srcOrd="2" destOrd="0" presId="urn:microsoft.com/office/officeart/2005/8/layout/vList2"/>
    <dgm:cxn modelId="{A4B6C7D7-C843-F346-B895-446D73808CA0}" type="presParOf" srcId="{DE46465B-661A-204A-82F1-D44DB2DC9F46}" destId="{7480250F-7B6F-B64D-A85B-F2996092BA46}" srcOrd="3" destOrd="0" presId="urn:microsoft.com/office/officeart/2005/8/layout/vList2"/>
    <dgm:cxn modelId="{1F2A87E8-E93D-9E4A-80E2-369C21F02285}" type="presParOf" srcId="{DE46465B-661A-204A-82F1-D44DB2DC9F46}" destId="{2D27D262-0F17-A348-B6D3-997961406FC4}" srcOrd="4" destOrd="0" presId="urn:microsoft.com/office/officeart/2005/8/layout/vList2"/>
    <dgm:cxn modelId="{07AD38B1-082D-4342-A962-6FA20821F130}" type="presParOf" srcId="{DE46465B-661A-204A-82F1-D44DB2DC9F46}" destId="{0909EFB9-F17F-FF49-9B48-FAFDDA1B0414}" srcOrd="5" destOrd="0" presId="urn:microsoft.com/office/officeart/2005/8/layout/vList2"/>
    <dgm:cxn modelId="{8E6A2EDC-81AB-6C4E-9978-B5D5AD3DFE39}" type="presParOf" srcId="{DE46465B-661A-204A-82F1-D44DB2DC9F46}" destId="{61C29E27-9BBD-5C41-91B8-E071DB5E55CD}" srcOrd="6" destOrd="0" presId="urn:microsoft.com/office/officeart/2005/8/layout/vList2"/>
    <dgm:cxn modelId="{DE48B1E3-49B2-7E45-A9B5-B6E2B9038646}" type="presParOf" srcId="{DE46465B-661A-204A-82F1-D44DB2DC9F46}" destId="{04B790F8-E65C-3A47-8C65-C4AC8AAA3413}" srcOrd="7" destOrd="0" presId="urn:microsoft.com/office/officeart/2005/8/layout/vList2"/>
    <dgm:cxn modelId="{D3EF5C46-A31D-0445-99E8-882A111EAC30}" type="presParOf" srcId="{DE46465B-661A-204A-82F1-D44DB2DC9F46}" destId="{0BBBE625-E191-1446-B1B1-AF4AD7D70924}" srcOrd="8" destOrd="0" presId="urn:microsoft.com/office/officeart/2005/8/layout/vList2"/>
    <dgm:cxn modelId="{352070B9-5EC4-8C4D-907A-FD658ECEAFBF}" type="presParOf" srcId="{DE46465B-661A-204A-82F1-D44DB2DC9F46}" destId="{0191B316-32A8-C54F-8963-DFFB9642F47A}" srcOrd="9" destOrd="0" presId="urn:microsoft.com/office/officeart/2005/8/layout/vList2"/>
    <dgm:cxn modelId="{E804F120-3D3B-EC49-AAB9-2CE7EFE09CD9}" type="presParOf" srcId="{DE46465B-661A-204A-82F1-D44DB2DC9F46}" destId="{31FE6190-B319-D242-A377-3BA91F676E7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ADF74A-E8C2-4CFC-804D-48465FF5FBF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68A2DA0-5941-43F8-97B6-1050D0ECF0CC}">
      <dgm:prSet/>
      <dgm:spPr/>
      <dgm:t>
        <a:bodyPr/>
        <a:lstStyle/>
        <a:p>
          <a:r>
            <a:rPr lang="en-US" b="0" dirty="0"/>
            <a:t>Scholarly Activity Requirement and Timeline (10 minutes)</a:t>
          </a:r>
        </a:p>
      </dgm:t>
    </dgm:pt>
    <dgm:pt modelId="{255BA796-86AC-4EA5-B5DB-53B99C170421}" type="parTrans" cxnId="{147732AA-E1FA-48AB-BE63-5E488E090B6F}">
      <dgm:prSet/>
      <dgm:spPr/>
      <dgm:t>
        <a:bodyPr/>
        <a:lstStyle/>
        <a:p>
          <a:endParaRPr lang="en-US"/>
        </a:p>
      </dgm:t>
    </dgm:pt>
    <dgm:pt modelId="{8B6FE6DE-807F-4BC2-892B-175DC880A6BA}" type="sibTrans" cxnId="{147732AA-E1FA-48AB-BE63-5E488E090B6F}">
      <dgm:prSet/>
      <dgm:spPr/>
      <dgm:t>
        <a:bodyPr/>
        <a:lstStyle/>
        <a:p>
          <a:endParaRPr lang="en-US"/>
        </a:p>
      </dgm:t>
    </dgm:pt>
    <dgm:pt modelId="{20D714B5-0E78-4DF6-836E-D77DF6A5B8D7}">
      <dgm:prSet/>
      <dgm:spPr/>
      <dgm:t>
        <a:bodyPr/>
        <a:lstStyle/>
        <a:p>
          <a:r>
            <a:rPr lang="en-US" b="0" dirty="0"/>
            <a:t>Mentorship (15 minutes)</a:t>
          </a:r>
        </a:p>
      </dgm:t>
    </dgm:pt>
    <dgm:pt modelId="{B5D1BDA4-989C-4DA4-B153-D473F69661BD}" type="parTrans" cxnId="{18641F42-0385-4DCA-BEA3-D8FF686EFCC5}">
      <dgm:prSet/>
      <dgm:spPr/>
      <dgm:t>
        <a:bodyPr/>
        <a:lstStyle/>
        <a:p>
          <a:endParaRPr lang="en-US"/>
        </a:p>
      </dgm:t>
    </dgm:pt>
    <dgm:pt modelId="{2FACA659-5045-469D-BF78-DCCF562FBBF2}" type="sibTrans" cxnId="{18641F42-0385-4DCA-BEA3-D8FF686EFCC5}">
      <dgm:prSet/>
      <dgm:spPr/>
      <dgm:t>
        <a:bodyPr/>
        <a:lstStyle/>
        <a:p>
          <a:endParaRPr lang="en-US"/>
        </a:p>
      </dgm:t>
    </dgm:pt>
    <dgm:pt modelId="{CF693855-13B0-4DB7-A7C8-8C6642AB37E4}">
      <dgm:prSet/>
      <dgm:spPr/>
      <dgm:t>
        <a:bodyPr/>
        <a:lstStyle/>
        <a:p>
          <a:r>
            <a:rPr lang="en-US"/>
            <a:t>Choosing a project (15 minutes)</a:t>
          </a:r>
        </a:p>
      </dgm:t>
    </dgm:pt>
    <dgm:pt modelId="{61075660-3C06-41E2-A5EF-B56A2BA65111}" type="parTrans" cxnId="{C1A2F162-6A92-4551-8CD3-407BCB81696F}">
      <dgm:prSet/>
      <dgm:spPr/>
      <dgm:t>
        <a:bodyPr/>
        <a:lstStyle/>
        <a:p>
          <a:endParaRPr lang="en-US"/>
        </a:p>
      </dgm:t>
    </dgm:pt>
    <dgm:pt modelId="{157ADFC6-F9FC-4EE3-B55B-B36BC2B458CD}" type="sibTrans" cxnId="{C1A2F162-6A92-4551-8CD3-407BCB81696F}">
      <dgm:prSet/>
      <dgm:spPr/>
      <dgm:t>
        <a:bodyPr/>
        <a:lstStyle/>
        <a:p>
          <a:endParaRPr lang="en-US"/>
        </a:p>
      </dgm:t>
    </dgm:pt>
    <dgm:pt modelId="{DFA29395-91AA-49F6-B8BC-790D7EBB0E68}">
      <dgm:prSet/>
      <dgm:spPr/>
      <dgm:t>
        <a:bodyPr/>
        <a:lstStyle/>
        <a:p>
          <a:r>
            <a:rPr lang="en-US"/>
            <a:t>Resources for research and dissemination (5 minutes)</a:t>
          </a:r>
        </a:p>
      </dgm:t>
    </dgm:pt>
    <dgm:pt modelId="{15D41C51-BB60-498F-AC6F-852CEDCBEF8C}" type="parTrans" cxnId="{90683E6F-02D5-4E01-94C4-FAB52B6EC087}">
      <dgm:prSet/>
      <dgm:spPr/>
      <dgm:t>
        <a:bodyPr/>
        <a:lstStyle/>
        <a:p>
          <a:endParaRPr lang="en-US"/>
        </a:p>
      </dgm:t>
    </dgm:pt>
    <dgm:pt modelId="{D45C9AB7-3B5A-4778-9053-DDDAF29B4028}" type="sibTrans" cxnId="{90683E6F-02D5-4E01-94C4-FAB52B6EC087}">
      <dgm:prSet/>
      <dgm:spPr/>
      <dgm:t>
        <a:bodyPr/>
        <a:lstStyle/>
        <a:p>
          <a:endParaRPr lang="en-US"/>
        </a:p>
      </dgm:t>
    </dgm:pt>
    <dgm:pt modelId="{3350288C-5690-42D0-9F1C-7C1088573F79}">
      <dgm:prSet/>
      <dgm:spPr/>
      <dgm:t>
        <a:bodyPr/>
        <a:lstStyle/>
        <a:p>
          <a:r>
            <a:rPr lang="en-US" b="1" dirty="0"/>
            <a:t>Career Goals Activity (10 minutes)</a:t>
          </a:r>
        </a:p>
      </dgm:t>
    </dgm:pt>
    <dgm:pt modelId="{B8460F2B-D594-475E-A7D4-BA8055009706}" type="parTrans" cxnId="{0AF47142-EA0D-4C95-8296-C862841965FD}">
      <dgm:prSet/>
      <dgm:spPr/>
      <dgm:t>
        <a:bodyPr/>
        <a:lstStyle/>
        <a:p>
          <a:endParaRPr lang="en-US"/>
        </a:p>
      </dgm:t>
    </dgm:pt>
    <dgm:pt modelId="{F4A0840B-83A5-46AC-B50C-9397B80C64F9}" type="sibTrans" cxnId="{0AF47142-EA0D-4C95-8296-C862841965FD}">
      <dgm:prSet/>
      <dgm:spPr/>
      <dgm:t>
        <a:bodyPr/>
        <a:lstStyle/>
        <a:p>
          <a:endParaRPr lang="en-US"/>
        </a:p>
      </dgm:t>
    </dgm:pt>
    <dgm:pt modelId="{9C40A4F4-D915-4B4C-9261-EBAA8997CFDC}">
      <dgm:prSet/>
      <dgm:spPr/>
      <dgm:t>
        <a:bodyPr/>
        <a:lstStyle/>
        <a:p>
          <a:r>
            <a:rPr lang="en-US"/>
            <a:t>CITI-GCP training (remaining) </a:t>
          </a:r>
        </a:p>
      </dgm:t>
    </dgm:pt>
    <dgm:pt modelId="{3E8F4D5D-8616-43C3-91A2-BA15EE2F0015}" type="parTrans" cxnId="{D2EEBD40-9C79-4BB3-ADF5-6E5D10DC376C}">
      <dgm:prSet/>
      <dgm:spPr/>
      <dgm:t>
        <a:bodyPr/>
        <a:lstStyle/>
        <a:p>
          <a:endParaRPr lang="en-US"/>
        </a:p>
      </dgm:t>
    </dgm:pt>
    <dgm:pt modelId="{5CECC3F2-319E-42E0-9995-C8A56D06C3D0}" type="sibTrans" cxnId="{D2EEBD40-9C79-4BB3-ADF5-6E5D10DC376C}">
      <dgm:prSet/>
      <dgm:spPr/>
      <dgm:t>
        <a:bodyPr/>
        <a:lstStyle/>
        <a:p>
          <a:endParaRPr lang="en-US"/>
        </a:p>
      </dgm:t>
    </dgm:pt>
    <dgm:pt modelId="{DE46465B-661A-204A-82F1-D44DB2DC9F46}" type="pres">
      <dgm:prSet presAssocID="{3AADF74A-E8C2-4CFC-804D-48465FF5FBF8}" presName="linear" presStyleCnt="0">
        <dgm:presLayoutVars>
          <dgm:animLvl val="lvl"/>
          <dgm:resizeHandles val="exact"/>
        </dgm:presLayoutVars>
      </dgm:prSet>
      <dgm:spPr/>
    </dgm:pt>
    <dgm:pt modelId="{8C5D65BB-CB25-3D4D-BACA-81445BA5625E}" type="pres">
      <dgm:prSet presAssocID="{568A2DA0-5941-43F8-97B6-1050D0ECF0CC}" presName="parentText" presStyleLbl="node1" presStyleIdx="0" presStyleCnt="6">
        <dgm:presLayoutVars>
          <dgm:chMax val="0"/>
          <dgm:bulletEnabled val="1"/>
        </dgm:presLayoutVars>
      </dgm:prSet>
      <dgm:spPr/>
    </dgm:pt>
    <dgm:pt modelId="{FCACC055-E6F1-0C40-8928-9ECD2F4CD195}" type="pres">
      <dgm:prSet presAssocID="{8B6FE6DE-807F-4BC2-892B-175DC880A6BA}" presName="spacer" presStyleCnt="0"/>
      <dgm:spPr/>
    </dgm:pt>
    <dgm:pt modelId="{BC57DDB3-C91D-7B42-8DDC-9C0E1B38E13F}" type="pres">
      <dgm:prSet presAssocID="{20D714B5-0E78-4DF6-836E-D77DF6A5B8D7}" presName="parentText" presStyleLbl="node1" presStyleIdx="1" presStyleCnt="6">
        <dgm:presLayoutVars>
          <dgm:chMax val="0"/>
          <dgm:bulletEnabled val="1"/>
        </dgm:presLayoutVars>
      </dgm:prSet>
      <dgm:spPr/>
    </dgm:pt>
    <dgm:pt modelId="{7480250F-7B6F-B64D-A85B-F2996092BA46}" type="pres">
      <dgm:prSet presAssocID="{2FACA659-5045-469D-BF78-DCCF562FBBF2}" presName="spacer" presStyleCnt="0"/>
      <dgm:spPr/>
    </dgm:pt>
    <dgm:pt modelId="{2D27D262-0F17-A348-B6D3-997961406FC4}" type="pres">
      <dgm:prSet presAssocID="{CF693855-13B0-4DB7-A7C8-8C6642AB37E4}" presName="parentText" presStyleLbl="node1" presStyleIdx="2" presStyleCnt="6">
        <dgm:presLayoutVars>
          <dgm:chMax val="0"/>
          <dgm:bulletEnabled val="1"/>
        </dgm:presLayoutVars>
      </dgm:prSet>
      <dgm:spPr/>
    </dgm:pt>
    <dgm:pt modelId="{0909EFB9-F17F-FF49-9B48-FAFDDA1B0414}" type="pres">
      <dgm:prSet presAssocID="{157ADFC6-F9FC-4EE3-B55B-B36BC2B458CD}" presName="spacer" presStyleCnt="0"/>
      <dgm:spPr/>
    </dgm:pt>
    <dgm:pt modelId="{61C29E27-9BBD-5C41-91B8-E071DB5E55CD}" type="pres">
      <dgm:prSet presAssocID="{DFA29395-91AA-49F6-B8BC-790D7EBB0E68}" presName="parentText" presStyleLbl="node1" presStyleIdx="3" presStyleCnt="6">
        <dgm:presLayoutVars>
          <dgm:chMax val="0"/>
          <dgm:bulletEnabled val="1"/>
        </dgm:presLayoutVars>
      </dgm:prSet>
      <dgm:spPr/>
    </dgm:pt>
    <dgm:pt modelId="{04B790F8-E65C-3A47-8C65-C4AC8AAA3413}" type="pres">
      <dgm:prSet presAssocID="{D45C9AB7-3B5A-4778-9053-DDDAF29B4028}" presName="spacer" presStyleCnt="0"/>
      <dgm:spPr/>
    </dgm:pt>
    <dgm:pt modelId="{0BBBE625-E191-1446-B1B1-AF4AD7D70924}" type="pres">
      <dgm:prSet presAssocID="{3350288C-5690-42D0-9F1C-7C1088573F79}" presName="parentText" presStyleLbl="node1" presStyleIdx="4" presStyleCnt="6">
        <dgm:presLayoutVars>
          <dgm:chMax val="0"/>
          <dgm:bulletEnabled val="1"/>
        </dgm:presLayoutVars>
      </dgm:prSet>
      <dgm:spPr/>
    </dgm:pt>
    <dgm:pt modelId="{0191B316-32A8-C54F-8963-DFFB9642F47A}" type="pres">
      <dgm:prSet presAssocID="{F4A0840B-83A5-46AC-B50C-9397B80C64F9}" presName="spacer" presStyleCnt="0"/>
      <dgm:spPr/>
    </dgm:pt>
    <dgm:pt modelId="{31FE6190-B319-D242-A377-3BA91F676E73}" type="pres">
      <dgm:prSet presAssocID="{9C40A4F4-D915-4B4C-9261-EBAA8997CFDC}" presName="parentText" presStyleLbl="node1" presStyleIdx="5" presStyleCnt="6">
        <dgm:presLayoutVars>
          <dgm:chMax val="0"/>
          <dgm:bulletEnabled val="1"/>
        </dgm:presLayoutVars>
      </dgm:prSet>
      <dgm:spPr/>
    </dgm:pt>
  </dgm:ptLst>
  <dgm:cxnLst>
    <dgm:cxn modelId="{6AE88A21-AD75-134B-83B2-0966094A4C88}" type="presOf" srcId="{DFA29395-91AA-49F6-B8BC-790D7EBB0E68}" destId="{61C29E27-9BBD-5C41-91B8-E071DB5E55CD}" srcOrd="0" destOrd="0" presId="urn:microsoft.com/office/officeart/2005/8/layout/vList2"/>
    <dgm:cxn modelId="{169D473D-B29A-D540-9CAC-12F2C342F818}" type="presOf" srcId="{568A2DA0-5941-43F8-97B6-1050D0ECF0CC}" destId="{8C5D65BB-CB25-3D4D-BACA-81445BA5625E}" srcOrd="0" destOrd="0" presId="urn:microsoft.com/office/officeart/2005/8/layout/vList2"/>
    <dgm:cxn modelId="{D2EEBD40-9C79-4BB3-ADF5-6E5D10DC376C}" srcId="{3AADF74A-E8C2-4CFC-804D-48465FF5FBF8}" destId="{9C40A4F4-D915-4B4C-9261-EBAA8997CFDC}" srcOrd="5" destOrd="0" parTransId="{3E8F4D5D-8616-43C3-91A2-BA15EE2F0015}" sibTransId="{5CECC3F2-319E-42E0-9995-C8A56D06C3D0}"/>
    <dgm:cxn modelId="{18641F42-0385-4DCA-BEA3-D8FF686EFCC5}" srcId="{3AADF74A-E8C2-4CFC-804D-48465FF5FBF8}" destId="{20D714B5-0E78-4DF6-836E-D77DF6A5B8D7}" srcOrd="1" destOrd="0" parTransId="{B5D1BDA4-989C-4DA4-B153-D473F69661BD}" sibTransId="{2FACA659-5045-469D-BF78-DCCF562FBBF2}"/>
    <dgm:cxn modelId="{0AF47142-EA0D-4C95-8296-C862841965FD}" srcId="{3AADF74A-E8C2-4CFC-804D-48465FF5FBF8}" destId="{3350288C-5690-42D0-9F1C-7C1088573F79}" srcOrd="4" destOrd="0" parTransId="{B8460F2B-D594-475E-A7D4-BA8055009706}" sibTransId="{F4A0840B-83A5-46AC-B50C-9397B80C64F9}"/>
    <dgm:cxn modelId="{C1A2F162-6A92-4551-8CD3-407BCB81696F}" srcId="{3AADF74A-E8C2-4CFC-804D-48465FF5FBF8}" destId="{CF693855-13B0-4DB7-A7C8-8C6642AB37E4}" srcOrd="2" destOrd="0" parTransId="{61075660-3C06-41E2-A5EF-B56A2BA65111}" sibTransId="{157ADFC6-F9FC-4EE3-B55B-B36BC2B458CD}"/>
    <dgm:cxn modelId="{90683E6F-02D5-4E01-94C4-FAB52B6EC087}" srcId="{3AADF74A-E8C2-4CFC-804D-48465FF5FBF8}" destId="{DFA29395-91AA-49F6-B8BC-790D7EBB0E68}" srcOrd="3" destOrd="0" parTransId="{15D41C51-BB60-498F-AC6F-852CEDCBEF8C}" sibTransId="{D45C9AB7-3B5A-4778-9053-DDDAF29B4028}"/>
    <dgm:cxn modelId="{12533F6F-527C-8942-978D-FF93213EE73C}" type="presOf" srcId="{CF693855-13B0-4DB7-A7C8-8C6642AB37E4}" destId="{2D27D262-0F17-A348-B6D3-997961406FC4}" srcOrd="0" destOrd="0" presId="urn:microsoft.com/office/officeart/2005/8/layout/vList2"/>
    <dgm:cxn modelId="{377DBC77-1574-1647-B359-9A7629857421}" type="presOf" srcId="{9C40A4F4-D915-4B4C-9261-EBAA8997CFDC}" destId="{31FE6190-B319-D242-A377-3BA91F676E73}" srcOrd="0" destOrd="0" presId="urn:microsoft.com/office/officeart/2005/8/layout/vList2"/>
    <dgm:cxn modelId="{B7CFDF77-D8D5-574B-8070-DE15570B29CB}" type="presOf" srcId="{20D714B5-0E78-4DF6-836E-D77DF6A5B8D7}" destId="{BC57DDB3-C91D-7B42-8DDC-9C0E1B38E13F}" srcOrd="0" destOrd="0" presId="urn:microsoft.com/office/officeart/2005/8/layout/vList2"/>
    <dgm:cxn modelId="{F5D4B081-B135-2245-A461-119F1099A15D}" type="presOf" srcId="{3350288C-5690-42D0-9F1C-7C1088573F79}" destId="{0BBBE625-E191-1446-B1B1-AF4AD7D70924}" srcOrd="0" destOrd="0" presId="urn:microsoft.com/office/officeart/2005/8/layout/vList2"/>
    <dgm:cxn modelId="{5D303A97-43D1-5745-8F01-BA46059A4518}" type="presOf" srcId="{3AADF74A-E8C2-4CFC-804D-48465FF5FBF8}" destId="{DE46465B-661A-204A-82F1-D44DB2DC9F46}" srcOrd="0" destOrd="0" presId="urn:microsoft.com/office/officeart/2005/8/layout/vList2"/>
    <dgm:cxn modelId="{147732AA-E1FA-48AB-BE63-5E488E090B6F}" srcId="{3AADF74A-E8C2-4CFC-804D-48465FF5FBF8}" destId="{568A2DA0-5941-43F8-97B6-1050D0ECF0CC}" srcOrd="0" destOrd="0" parTransId="{255BA796-86AC-4EA5-B5DB-53B99C170421}" sibTransId="{8B6FE6DE-807F-4BC2-892B-175DC880A6BA}"/>
    <dgm:cxn modelId="{046840D1-533E-6E46-884A-62795234579A}" type="presParOf" srcId="{DE46465B-661A-204A-82F1-D44DB2DC9F46}" destId="{8C5D65BB-CB25-3D4D-BACA-81445BA5625E}" srcOrd="0" destOrd="0" presId="urn:microsoft.com/office/officeart/2005/8/layout/vList2"/>
    <dgm:cxn modelId="{63FD60D0-B181-9F4A-BE7F-545D9B0FFAD0}" type="presParOf" srcId="{DE46465B-661A-204A-82F1-D44DB2DC9F46}" destId="{FCACC055-E6F1-0C40-8928-9ECD2F4CD195}" srcOrd="1" destOrd="0" presId="urn:microsoft.com/office/officeart/2005/8/layout/vList2"/>
    <dgm:cxn modelId="{D27FFCD6-FCCC-1C4A-9FAB-5D49E3E16464}" type="presParOf" srcId="{DE46465B-661A-204A-82F1-D44DB2DC9F46}" destId="{BC57DDB3-C91D-7B42-8DDC-9C0E1B38E13F}" srcOrd="2" destOrd="0" presId="urn:microsoft.com/office/officeart/2005/8/layout/vList2"/>
    <dgm:cxn modelId="{A4B6C7D7-C843-F346-B895-446D73808CA0}" type="presParOf" srcId="{DE46465B-661A-204A-82F1-D44DB2DC9F46}" destId="{7480250F-7B6F-B64D-A85B-F2996092BA46}" srcOrd="3" destOrd="0" presId="urn:microsoft.com/office/officeart/2005/8/layout/vList2"/>
    <dgm:cxn modelId="{1F2A87E8-E93D-9E4A-80E2-369C21F02285}" type="presParOf" srcId="{DE46465B-661A-204A-82F1-D44DB2DC9F46}" destId="{2D27D262-0F17-A348-B6D3-997961406FC4}" srcOrd="4" destOrd="0" presId="urn:microsoft.com/office/officeart/2005/8/layout/vList2"/>
    <dgm:cxn modelId="{07AD38B1-082D-4342-A962-6FA20821F130}" type="presParOf" srcId="{DE46465B-661A-204A-82F1-D44DB2DC9F46}" destId="{0909EFB9-F17F-FF49-9B48-FAFDDA1B0414}" srcOrd="5" destOrd="0" presId="urn:microsoft.com/office/officeart/2005/8/layout/vList2"/>
    <dgm:cxn modelId="{8E6A2EDC-81AB-6C4E-9978-B5D5AD3DFE39}" type="presParOf" srcId="{DE46465B-661A-204A-82F1-D44DB2DC9F46}" destId="{61C29E27-9BBD-5C41-91B8-E071DB5E55CD}" srcOrd="6" destOrd="0" presId="urn:microsoft.com/office/officeart/2005/8/layout/vList2"/>
    <dgm:cxn modelId="{DE48B1E3-49B2-7E45-A9B5-B6E2B9038646}" type="presParOf" srcId="{DE46465B-661A-204A-82F1-D44DB2DC9F46}" destId="{04B790F8-E65C-3A47-8C65-C4AC8AAA3413}" srcOrd="7" destOrd="0" presId="urn:microsoft.com/office/officeart/2005/8/layout/vList2"/>
    <dgm:cxn modelId="{D3EF5C46-A31D-0445-99E8-882A111EAC30}" type="presParOf" srcId="{DE46465B-661A-204A-82F1-D44DB2DC9F46}" destId="{0BBBE625-E191-1446-B1B1-AF4AD7D70924}" srcOrd="8" destOrd="0" presId="urn:microsoft.com/office/officeart/2005/8/layout/vList2"/>
    <dgm:cxn modelId="{352070B9-5EC4-8C4D-907A-FD658ECEAFBF}" type="presParOf" srcId="{DE46465B-661A-204A-82F1-D44DB2DC9F46}" destId="{0191B316-32A8-C54F-8963-DFFB9642F47A}" srcOrd="9" destOrd="0" presId="urn:microsoft.com/office/officeart/2005/8/layout/vList2"/>
    <dgm:cxn modelId="{E804F120-3D3B-EC49-AAB9-2CE7EFE09CD9}" type="presParOf" srcId="{DE46465B-661A-204A-82F1-D44DB2DC9F46}" destId="{31FE6190-B319-D242-A377-3BA91F676E7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ADF74A-E8C2-4CFC-804D-48465FF5FBF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68A2DA0-5941-43F8-97B6-1050D0ECF0CC}">
      <dgm:prSet/>
      <dgm:spPr/>
      <dgm:t>
        <a:bodyPr/>
        <a:lstStyle/>
        <a:p>
          <a:r>
            <a:rPr lang="en-US" b="0" dirty="0"/>
            <a:t>Scholarly Activity Requirement and Timeline (10 minutes)</a:t>
          </a:r>
        </a:p>
      </dgm:t>
    </dgm:pt>
    <dgm:pt modelId="{255BA796-86AC-4EA5-B5DB-53B99C170421}" type="parTrans" cxnId="{147732AA-E1FA-48AB-BE63-5E488E090B6F}">
      <dgm:prSet/>
      <dgm:spPr/>
      <dgm:t>
        <a:bodyPr/>
        <a:lstStyle/>
        <a:p>
          <a:endParaRPr lang="en-US"/>
        </a:p>
      </dgm:t>
    </dgm:pt>
    <dgm:pt modelId="{8B6FE6DE-807F-4BC2-892B-175DC880A6BA}" type="sibTrans" cxnId="{147732AA-E1FA-48AB-BE63-5E488E090B6F}">
      <dgm:prSet/>
      <dgm:spPr/>
      <dgm:t>
        <a:bodyPr/>
        <a:lstStyle/>
        <a:p>
          <a:endParaRPr lang="en-US"/>
        </a:p>
      </dgm:t>
    </dgm:pt>
    <dgm:pt modelId="{20D714B5-0E78-4DF6-836E-D77DF6A5B8D7}">
      <dgm:prSet/>
      <dgm:spPr/>
      <dgm:t>
        <a:bodyPr/>
        <a:lstStyle/>
        <a:p>
          <a:r>
            <a:rPr lang="en-US" b="0" dirty="0"/>
            <a:t>Mentorship (15 minutes)</a:t>
          </a:r>
        </a:p>
      </dgm:t>
    </dgm:pt>
    <dgm:pt modelId="{B5D1BDA4-989C-4DA4-B153-D473F69661BD}" type="parTrans" cxnId="{18641F42-0385-4DCA-BEA3-D8FF686EFCC5}">
      <dgm:prSet/>
      <dgm:spPr/>
      <dgm:t>
        <a:bodyPr/>
        <a:lstStyle/>
        <a:p>
          <a:endParaRPr lang="en-US"/>
        </a:p>
      </dgm:t>
    </dgm:pt>
    <dgm:pt modelId="{2FACA659-5045-469D-BF78-DCCF562FBBF2}" type="sibTrans" cxnId="{18641F42-0385-4DCA-BEA3-D8FF686EFCC5}">
      <dgm:prSet/>
      <dgm:spPr/>
      <dgm:t>
        <a:bodyPr/>
        <a:lstStyle/>
        <a:p>
          <a:endParaRPr lang="en-US"/>
        </a:p>
      </dgm:t>
    </dgm:pt>
    <dgm:pt modelId="{CF693855-13B0-4DB7-A7C8-8C6642AB37E4}">
      <dgm:prSet/>
      <dgm:spPr/>
      <dgm:t>
        <a:bodyPr/>
        <a:lstStyle/>
        <a:p>
          <a:r>
            <a:rPr lang="en-US"/>
            <a:t>Choosing a project (15 minutes)</a:t>
          </a:r>
        </a:p>
      </dgm:t>
    </dgm:pt>
    <dgm:pt modelId="{61075660-3C06-41E2-A5EF-B56A2BA65111}" type="parTrans" cxnId="{C1A2F162-6A92-4551-8CD3-407BCB81696F}">
      <dgm:prSet/>
      <dgm:spPr/>
      <dgm:t>
        <a:bodyPr/>
        <a:lstStyle/>
        <a:p>
          <a:endParaRPr lang="en-US"/>
        </a:p>
      </dgm:t>
    </dgm:pt>
    <dgm:pt modelId="{157ADFC6-F9FC-4EE3-B55B-B36BC2B458CD}" type="sibTrans" cxnId="{C1A2F162-6A92-4551-8CD3-407BCB81696F}">
      <dgm:prSet/>
      <dgm:spPr/>
      <dgm:t>
        <a:bodyPr/>
        <a:lstStyle/>
        <a:p>
          <a:endParaRPr lang="en-US"/>
        </a:p>
      </dgm:t>
    </dgm:pt>
    <dgm:pt modelId="{DFA29395-91AA-49F6-B8BC-790D7EBB0E68}">
      <dgm:prSet/>
      <dgm:spPr/>
      <dgm:t>
        <a:bodyPr/>
        <a:lstStyle/>
        <a:p>
          <a:r>
            <a:rPr lang="en-US"/>
            <a:t>Resources for research and dissemination (5 minutes)</a:t>
          </a:r>
        </a:p>
      </dgm:t>
    </dgm:pt>
    <dgm:pt modelId="{15D41C51-BB60-498F-AC6F-852CEDCBEF8C}" type="parTrans" cxnId="{90683E6F-02D5-4E01-94C4-FAB52B6EC087}">
      <dgm:prSet/>
      <dgm:spPr/>
      <dgm:t>
        <a:bodyPr/>
        <a:lstStyle/>
        <a:p>
          <a:endParaRPr lang="en-US"/>
        </a:p>
      </dgm:t>
    </dgm:pt>
    <dgm:pt modelId="{D45C9AB7-3B5A-4778-9053-DDDAF29B4028}" type="sibTrans" cxnId="{90683E6F-02D5-4E01-94C4-FAB52B6EC087}">
      <dgm:prSet/>
      <dgm:spPr/>
      <dgm:t>
        <a:bodyPr/>
        <a:lstStyle/>
        <a:p>
          <a:endParaRPr lang="en-US"/>
        </a:p>
      </dgm:t>
    </dgm:pt>
    <dgm:pt modelId="{3350288C-5690-42D0-9F1C-7C1088573F79}">
      <dgm:prSet/>
      <dgm:spPr/>
      <dgm:t>
        <a:bodyPr/>
        <a:lstStyle/>
        <a:p>
          <a:r>
            <a:rPr lang="en-US"/>
            <a:t>Career Goals Activity (10 minutes)</a:t>
          </a:r>
        </a:p>
      </dgm:t>
    </dgm:pt>
    <dgm:pt modelId="{B8460F2B-D594-475E-A7D4-BA8055009706}" type="parTrans" cxnId="{0AF47142-EA0D-4C95-8296-C862841965FD}">
      <dgm:prSet/>
      <dgm:spPr/>
      <dgm:t>
        <a:bodyPr/>
        <a:lstStyle/>
        <a:p>
          <a:endParaRPr lang="en-US"/>
        </a:p>
      </dgm:t>
    </dgm:pt>
    <dgm:pt modelId="{F4A0840B-83A5-46AC-B50C-9397B80C64F9}" type="sibTrans" cxnId="{0AF47142-EA0D-4C95-8296-C862841965FD}">
      <dgm:prSet/>
      <dgm:spPr/>
      <dgm:t>
        <a:bodyPr/>
        <a:lstStyle/>
        <a:p>
          <a:endParaRPr lang="en-US"/>
        </a:p>
      </dgm:t>
    </dgm:pt>
    <dgm:pt modelId="{9C40A4F4-D915-4B4C-9261-EBAA8997CFDC}">
      <dgm:prSet/>
      <dgm:spPr/>
      <dgm:t>
        <a:bodyPr/>
        <a:lstStyle/>
        <a:p>
          <a:r>
            <a:rPr lang="en-US" b="1"/>
            <a:t>CITI-GCP training (remaining) </a:t>
          </a:r>
        </a:p>
      </dgm:t>
    </dgm:pt>
    <dgm:pt modelId="{3E8F4D5D-8616-43C3-91A2-BA15EE2F0015}" type="parTrans" cxnId="{D2EEBD40-9C79-4BB3-ADF5-6E5D10DC376C}">
      <dgm:prSet/>
      <dgm:spPr/>
      <dgm:t>
        <a:bodyPr/>
        <a:lstStyle/>
        <a:p>
          <a:endParaRPr lang="en-US"/>
        </a:p>
      </dgm:t>
    </dgm:pt>
    <dgm:pt modelId="{5CECC3F2-319E-42E0-9995-C8A56D06C3D0}" type="sibTrans" cxnId="{D2EEBD40-9C79-4BB3-ADF5-6E5D10DC376C}">
      <dgm:prSet/>
      <dgm:spPr/>
      <dgm:t>
        <a:bodyPr/>
        <a:lstStyle/>
        <a:p>
          <a:endParaRPr lang="en-US"/>
        </a:p>
      </dgm:t>
    </dgm:pt>
    <dgm:pt modelId="{DE46465B-661A-204A-82F1-D44DB2DC9F46}" type="pres">
      <dgm:prSet presAssocID="{3AADF74A-E8C2-4CFC-804D-48465FF5FBF8}" presName="linear" presStyleCnt="0">
        <dgm:presLayoutVars>
          <dgm:animLvl val="lvl"/>
          <dgm:resizeHandles val="exact"/>
        </dgm:presLayoutVars>
      </dgm:prSet>
      <dgm:spPr/>
    </dgm:pt>
    <dgm:pt modelId="{8C5D65BB-CB25-3D4D-BACA-81445BA5625E}" type="pres">
      <dgm:prSet presAssocID="{568A2DA0-5941-43F8-97B6-1050D0ECF0CC}" presName="parentText" presStyleLbl="node1" presStyleIdx="0" presStyleCnt="6">
        <dgm:presLayoutVars>
          <dgm:chMax val="0"/>
          <dgm:bulletEnabled val="1"/>
        </dgm:presLayoutVars>
      </dgm:prSet>
      <dgm:spPr/>
    </dgm:pt>
    <dgm:pt modelId="{FCACC055-E6F1-0C40-8928-9ECD2F4CD195}" type="pres">
      <dgm:prSet presAssocID="{8B6FE6DE-807F-4BC2-892B-175DC880A6BA}" presName="spacer" presStyleCnt="0"/>
      <dgm:spPr/>
    </dgm:pt>
    <dgm:pt modelId="{BC57DDB3-C91D-7B42-8DDC-9C0E1B38E13F}" type="pres">
      <dgm:prSet presAssocID="{20D714B5-0E78-4DF6-836E-D77DF6A5B8D7}" presName="parentText" presStyleLbl="node1" presStyleIdx="1" presStyleCnt="6">
        <dgm:presLayoutVars>
          <dgm:chMax val="0"/>
          <dgm:bulletEnabled val="1"/>
        </dgm:presLayoutVars>
      </dgm:prSet>
      <dgm:spPr/>
    </dgm:pt>
    <dgm:pt modelId="{7480250F-7B6F-B64D-A85B-F2996092BA46}" type="pres">
      <dgm:prSet presAssocID="{2FACA659-5045-469D-BF78-DCCF562FBBF2}" presName="spacer" presStyleCnt="0"/>
      <dgm:spPr/>
    </dgm:pt>
    <dgm:pt modelId="{2D27D262-0F17-A348-B6D3-997961406FC4}" type="pres">
      <dgm:prSet presAssocID="{CF693855-13B0-4DB7-A7C8-8C6642AB37E4}" presName="parentText" presStyleLbl="node1" presStyleIdx="2" presStyleCnt="6">
        <dgm:presLayoutVars>
          <dgm:chMax val="0"/>
          <dgm:bulletEnabled val="1"/>
        </dgm:presLayoutVars>
      </dgm:prSet>
      <dgm:spPr/>
    </dgm:pt>
    <dgm:pt modelId="{0909EFB9-F17F-FF49-9B48-FAFDDA1B0414}" type="pres">
      <dgm:prSet presAssocID="{157ADFC6-F9FC-4EE3-B55B-B36BC2B458CD}" presName="spacer" presStyleCnt="0"/>
      <dgm:spPr/>
    </dgm:pt>
    <dgm:pt modelId="{61C29E27-9BBD-5C41-91B8-E071DB5E55CD}" type="pres">
      <dgm:prSet presAssocID="{DFA29395-91AA-49F6-B8BC-790D7EBB0E68}" presName="parentText" presStyleLbl="node1" presStyleIdx="3" presStyleCnt="6">
        <dgm:presLayoutVars>
          <dgm:chMax val="0"/>
          <dgm:bulletEnabled val="1"/>
        </dgm:presLayoutVars>
      </dgm:prSet>
      <dgm:spPr/>
    </dgm:pt>
    <dgm:pt modelId="{04B790F8-E65C-3A47-8C65-C4AC8AAA3413}" type="pres">
      <dgm:prSet presAssocID="{D45C9AB7-3B5A-4778-9053-DDDAF29B4028}" presName="spacer" presStyleCnt="0"/>
      <dgm:spPr/>
    </dgm:pt>
    <dgm:pt modelId="{0BBBE625-E191-1446-B1B1-AF4AD7D70924}" type="pres">
      <dgm:prSet presAssocID="{3350288C-5690-42D0-9F1C-7C1088573F79}" presName="parentText" presStyleLbl="node1" presStyleIdx="4" presStyleCnt="6">
        <dgm:presLayoutVars>
          <dgm:chMax val="0"/>
          <dgm:bulletEnabled val="1"/>
        </dgm:presLayoutVars>
      </dgm:prSet>
      <dgm:spPr/>
    </dgm:pt>
    <dgm:pt modelId="{0191B316-32A8-C54F-8963-DFFB9642F47A}" type="pres">
      <dgm:prSet presAssocID="{F4A0840B-83A5-46AC-B50C-9397B80C64F9}" presName="spacer" presStyleCnt="0"/>
      <dgm:spPr/>
    </dgm:pt>
    <dgm:pt modelId="{31FE6190-B319-D242-A377-3BA91F676E73}" type="pres">
      <dgm:prSet presAssocID="{9C40A4F4-D915-4B4C-9261-EBAA8997CFDC}" presName="parentText" presStyleLbl="node1" presStyleIdx="5" presStyleCnt="6">
        <dgm:presLayoutVars>
          <dgm:chMax val="0"/>
          <dgm:bulletEnabled val="1"/>
        </dgm:presLayoutVars>
      </dgm:prSet>
      <dgm:spPr/>
    </dgm:pt>
  </dgm:ptLst>
  <dgm:cxnLst>
    <dgm:cxn modelId="{6AE88A21-AD75-134B-83B2-0966094A4C88}" type="presOf" srcId="{DFA29395-91AA-49F6-B8BC-790D7EBB0E68}" destId="{61C29E27-9BBD-5C41-91B8-E071DB5E55CD}" srcOrd="0" destOrd="0" presId="urn:microsoft.com/office/officeart/2005/8/layout/vList2"/>
    <dgm:cxn modelId="{169D473D-B29A-D540-9CAC-12F2C342F818}" type="presOf" srcId="{568A2DA0-5941-43F8-97B6-1050D0ECF0CC}" destId="{8C5D65BB-CB25-3D4D-BACA-81445BA5625E}" srcOrd="0" destOrd="0" presId="urn:microsoft.com/office/officeart/2005/8/layout/vList2"/>
    <dgm:cxn modelId="{D2EEBD40-9C79-4BB3-ADF5-6E5D10DC376C}" srcId="{3AADF74A-E8C2-4CFC-804D-48465FF5FBF8}" destId="{9C40A4F4-D915-4B4C-9261-EBAA8997CFDC}" srcOrd="5" destOrd="0" parTransId="{3E8F4D5D-8616-43C3-91A2-BA15EE2F0015}" sibTransId="{5CECC3F2-319E-42E0-9995-C8A56D06C3D0}"/>
    <dgm:cxn modelId="{18641F42-0385-4DCA-BEA3-D8FF686EFCC5}" srcId="{3AADF74A-E8C2-4CFC-804D-48465FF5FBF8}" destId="{20D714B5-0E78-4DF6-836E-D77DF6A5B8D7}" srcOrd="1" destOrd="0" parTransId="{B5D1BDA4-989C-4DA4-B153-D473F69661BD}" sibTransId="{2FACA659-5045-469D-BF78-DCCF562FBBF2}"/>
    <dgm:cxn modelId="{0AF47142-EA0D-4C95-8296-C862841965FD}" srcId="{3AADF74A-E8C2-4CFC-804D-48465FF5FBF8}" destId="{3350288C-5690-42D0-9F1C-7C1088573F79}" srcOrd="4" destOrd="0" parTransId="{B8460F2B-D594-475E-A7D4-BA8055009706}" sibTransId="{F4A0840B-83A5-46AC-B50C-9397B80C64F9}"/>
    <dgm:cxn modelId="{C1A2F162-6A92-4551-8CD3-407BCB81696F}" srcId="{3AADF74A-E8C2-4CFC-804D-48465FF5FBF8}" destId="{CF693855-13B0-4DB7-A7C8-8C6642AB37E4}" srcOrd="2" destOrd="0" parTransId="{61075660-3C06-41E2-A5EF-B56A2BA65111}" sibTransId="{157ADFC6-F9FC-4EE3-B55B-B36BC2B458CD}"/>
    <dgm:cxn modelId="{90683E6F-02D5-4E01-94C4-FAB52B6EC087}" srcId="{3AADF74A-E8C2-4CFC-804D-48465FF5FBF8}" destId="{DFA29395-91AA-49F6-B8BC-790D7EBB0E68}" srcOrd="3" destOrd="0" parTransId="{15D41C51-BB60-498F-AC6F-852CEDCBEF8C}" sibTransId="{D45C9AB7-3B5A-4778-9053-DDDAF29B4028}"/>
    <dgm:cxn modelId="{12533F6F-527C-8942-978D-FF93213EE73C}" type="presOf" srcId="{CF693855-13B0-4DB7-A7C8-8C6642AB37E4}" destId="{2D27D262-0F17-A348-B6D3-997961406FC4}" srcOrd="0" destOrd="0" presId="urn:microsoft.com/office/officeart/2005/8/layout/vList2"/>
    <dgm:cxn modelId="{377DBC77-1574-1647-B359-9A7629857421}" type="presOf" srcId="{9C40A4F4-D915-4B4C-9261-EBAA8997CFDC}" destId="{31FE6190-B319-D242-A377-3BA91F676E73}" srcOrd="0" destOrd="0" presId="urn:microsoft.com/office/officeart/2005/8/layout/vList2"/>
    <dgm:cxn modelId="{B7CFDF77-D8D5-574B-8070-DE15570B29CB}" type="presOf" srcId="{20D714B5-0E78-4DF6-836E-D77DF6A5B8D7}" destId="{BC57DDB3-C91D-7B42-8DDC-9C0E1B38E13F}" srcOrd="0" destOrd="0" presId="urn:microsoft.com/office/officeart/2005/8/layout/vList2"/>
    <dgm:cxn modelId="{F5D4B081-B135-2245-A461-119F1099A15D}" type="presOf" srcId="{3350288C-5690-42D0-9F1C-7C1088573F79}" destId="{0BBBE625-E191-1446-B1B1-AF4AD7D70924}" srcOrd="0" destOrd="0" presId="urn:microsoft.com/office/officeart/2005/8/layout/vList2"/>
    <dgm:cxn modelId="{5D303A97-43D1-5745-8F01-BA46059A4518}" type="presOf" srcId="{3AADF74A-E8C2-4CFC-804D-48465FF5FBF8}" destId="{DE46465B-661A-204A-82F1-D44DB2DC9F46}" srcOrd="0" destOrd="0" presId="urn:microsoft.com/office/officeart/2005/8/layout/vList2"/>
    <dgm:cxn modelId="{147732AA-E1FA-48AB-BE63-5E488E090B6F}" srcId="{3AADF74A-E8C2-4CFC-804D-48465FF5FBF8}" destId="{568A2DA0-5941-43F8-97B6-1050D0ECF0CC}" srcOrd="0" destOrd="0" parTransId="{255BA796-86AC-4EA5-B5DB-53B99C170421}" sibTransId="{8B6FE6DE-807F-4BC2-892B-175DC880A6BA}"/>
    <dgm:cxn modelId="{046840D1-533E-6E46-884A-62795234579A}" type="presParOf" srcId="{DE46465B-661A-204A-82F1-D44DB2DC9F46}" destId="{8C5D65BB-CB25-3D4D-BACA-81445BA5625E}" srcOrd="0" destOrd="0" presId="urn:microsoft.com/office/officeart/2005/8/layout/vList2"/>
    <dgm:cxn modelId="{63FD60D0-B181-9F4A-BE7F-545D9B0FFAD0}" type="presParOf" srcId="{DE46465B-661A-204A-82F1-D44DB2DC9F46}" destId="{FCACC055-E6F1-0C40-8928-9ECD2F4CD195}" srcOrd="1" destOrd="0" presId="urn:microsoft.com/office/officeart/2005/8/layout/vList2"/>
    <dgm:cxn modelId="{D27FFCD6-FCCC-1C4A-9FAB-5D49E3E16464}" type="presParOf" srcId="{DE46465B-661A-204A-82F1-D44DB2DC9F46}" destId="{BC57DDB3-C91D-7B42-8DDC-9C0E1B38E13F}" srcOrd="2" destOrd="0" presId="urn:microsoft.com/office/officeart/2005/8/layout/vList2"/>
    <dgm:cxn modelId="{A4B6C7D7-C843-F346-B895-446D73808CA0}" type="presParOf" srcId="{DE46465B-661A-204A-82F1-D44DB2DC9F46}" destId="{7480250F-7B6F-B64D-A85B-F2996092BA46}" srcOrd="3" destOrd="0" presId="urn:microsoft.com/office/officeart/2005/8/layout/vList2"/>
    <dgm:cxn modelId="{1F2A87E8-E93D-9E4A-80E2-369C21F02285}" type="presParOf" srcId="{DE46465B-661A-204A-82F1-D44DB2DC9F46}" destId="{2D27D262-0F17-A348-B6D3-997961406FC4}" srcOrd="4" destOrd="0" presId="urn:microsoft.com/office/officeart/2005/8/layout/vList2"/>
    <dgm:cxn modelId="{07AD38B1-082D-4342-A962-6FA20821F130}" type="presParOf" srcId="{DE46465B-661A-204A-82F1-D44DB2DC9F46}" destId="{0909EFB9-F17F-FF49-9B48-FAFDDA1B0414}" srcOrd="5" destOrd="0" presId="urn:microsoft.com/office/officeart/2005/8/layout/vList2"/>
    <dgm:cxn modelId="{8E6A2EDC-81AB-6C4E-9978-B5D5AD3DFE39}" type="presParOf" srcId="{DE46465B-661A-204A-82F1-D44DB2DC9F46}" destId="{61C29E27-9BBD-5C41-91B8-E071DB5E55CD}" srcOrd="6" destOrd="0" presId="urn:microsoft.com/office/officeart/2005/8/layout/vList2"/>
    <dgm:cxn modelId="{DE48B1E3-49B2-7E45-A9B5-B6E2B9038646}" type="presParOf" srcId="{DE46465B-661A-204A-82F1-D44DB2DC9F46}" destId="{04B790F8-E65C-3A47-8C65-C4AC8AAA3413}" srcOrd="7" destOrd="0" presId="urn:microsoft.com/office/officeart/2005/8/layout/vList2"/>
    <dgm:cxn modelId="{D3EF5C46-A31D-0445-99E8-882A111EAC30}" type="presParOf" srcId="{DE46465B-661A-204A-82F1-D44DB2DC9F46}" destId="{0BBBE625-E191-1446-B1B1-AF4AD7D70924}" srcOrd="8" destOrd="0" presId="urn:microsoft.com/office/officeart/2005/8/layout/vList2"/>
    <dgm:cxn modelId="{352070B9-5EC4-8C4D-907A-FD658ECEAFBF}" type="presParOf" srcId="{DE46465B-661A-204A-82F1-D44DB2DC9F46}" destId="{0191B316-32A8-C54F-8963-DFFB9642F47A}" srcOrd="9" destOrd="0" presId="urn:microsoft.com/office/officeart/2005/8/layout/vList2"/>
    <dgm:cxn modelId="{E804F120-3D3B-EC49-AAB9-2CE7EFE09CD9}" type="presParOf" srcId="{DE46465B-661A-204A-82F1-D44DB2DC9F46}" destId="{31FE6190-B319-D242-A377-3BA91F676E7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65BB-CB25-3D4D-BACA-81445BA5625E}">
      <dsp:nvSpPr>
        <dsp:cNvPr id="0" name=""/>
        <dsp:cNvSpPr/>
      </dsp:nvSpPr>
      <dsp:spPr>
        <a:xfrm>
          <a:off x="0" y="741179"/>
          <a:ext cx="5272392" cy="3744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Scholarly Activity Requirement and Timeline (10 minutes</a:t>
          </a:r>
          <a:r>
            <a:rPr lang="en-US" sz="1600" b="0" kern="1200" dirty="0"/>
            <a:t>)</a:t>
          </a:r>
        </a:p>
      </dsp:txBody>
      <dsp:txXfrm>
        <a:off x="18277" y="759456"/>
        <a:ext cx="5235838" cy="337846"/>
      </dsp:txXfrm>
    </dsp:sp>
    <dsp:sp modelId="{BC57DDB3-C91D-7B42-8DDC-9C0E1B38E13F}">
      <dsp:nvSpPr>
        <dsp:cNvPr id="0" name=""/>
        <dsp:cNvSpPr/>
      </dsp:nvSpPr>
      <dsp:spPr>
        <a:xfrm>
          <a:off x="0" y="1161659"/>
          <a:ext cx="5272392" cy="3744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dirty="0"/>
            <a:t>Mentorship (15 minutes)</a:t>
          </a:r>
        </a:p>
      </dsp:txBody>
      <dsp:txXfrm>
        <a:off x="18277" y="1179936"/>
        <a:ext cx="5235838" cy="337846"/>
      </dsp:txXfrm>
    </dsp:sp>
    <dsp:sp modelId="{2D27D262-0F17-A348-B6D3-997961406FC4}">
      <dsp:nvSpPr>
        <dsp:cNvPr id="0" name=""/>
        <dsp:cNvSpPr/>
      </dsp:nvSpPr>
      <dsp:spPr>
        <a:xfrm>
          <a:off x="0" y="1582139"/>
          <a:ext cx="5272392" cy="3744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Choosing a project (15 minutes)</a:t>
          </a:r>
        </a:p>
      </dsp:txBody>
      <dsp:txXfrm>
        <a:off x="18277" y="1600416"/>
        <a:ext cx="5235838" cy="337846"/>
      </dsp:txXfrm>
    </dsp:sp>
    <dsp:sp modelId="{61C29E27-9BBD-5C41-91B8-E071DB5E55CD}">
      <dsp:nvSpPr>
        <dsp:cNvPr id="0" name=""/>
        <dsp:cNvSpPr/>
      </dsp:nvSpPr>
      <dsp:spPr>
        <a:xfrm>
          <a:off x="0" y="2002619"/>
          <a:ext cx="5272392" cy="3744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Resources for research and dissemination (5 minutes)</a:t>
          </a:r>
        </a:p>
      </dsp:txBody>
      <dsp:txXfrm>
        <a:off x="18277" y="2020896"/>
        <a:ext cx="5235838" cy="337846"/>
      </dsp:txXfrm>
    </dsp:sp>
    <dsp:sp modelId="{0BBBE625-E191-1446-B1B1-AF4AD7D70924}">
      <dsp:nvSpPr>
        <dsp:cNvPr id="0" name=""/>
        <dsp:cNvSpPr/>
      </dsp:nvSpPr>
      <dsp:spPr>
        <a:xfrm>
          <a:off x="0" y="2423099"/>
          <a:ext cx="5272392" cy="3744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Career Goals Activity (10 minutes)</a:t>
          </a:r>
        </a:p>
      </dsp:txBody>
      <dsp:txXfrm>
        <a:off x="18277" y="2441376"/>
        <a:ext cx="5235838" cy="337846"/>
      </dsp:txXfrm>
    </dsp:sp>
    <dsp:sp modelId="{31FE6190-B319-D242-A377-3BA91F676E73}">
      <dsp:nvSpPr>
        <dsp:cNvPr id="0" name=""/>
        <dsp:cNvSpPr/>
      </dsp:nvSpPr>
      <dsp:spPr>
        <a:xfrm>
          <a:off x="0" y="2843579"/>
          <a:ext cx="5272392" cy="3744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CITI-GCP training (remaining) </a:t>
          </a:r>
        </a:p>
      </dsp:txBody>
      <dsp:txXfrm>
        <a:off x="18277" y="2861856"/>
        <a:ext cx="5235838" cy="337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170AC-A97B-44BE-A241-3A920345E2A2}">
      <dsp:nvSpPr>
        <dsp:cNvPr id="0" name=""/>
        <dsp:cNvSpPr/>
      </dsp:nvSpPr>
      <dsp:spPr>
        <a:xfrm rot="5400000">
          <a:off x="-185901" y="185919"/>
          <a:ext cx="1239342" cy="86754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Fall</a:t>
          </a:r>
        </a:p>
      </dsp:txBody>
      <dsp:txXfrm rot="-5400000">
        <a:off x="0" y="433788"/>
        <a:ext cx="867540" cy="371802"/>
      </dsp:txXfrm>
    </dsp:sp>
    <dsp:sp modelId="{E135D066-C202-4925-B783-EF499A22BA75}">
      <dsp:nvSpPr>
        <dsp:cNvPr id="0" name=""/>
        <dsp:cNvSpPr/>
      </dsp:nvSpPr>
      <dsp:spPr>
        <a:xfrm rot="5400000">
          <a:off x="4831583" y="-3964025"/>
          <a:ext cx="805572" cy="873365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Career options</a:t>
          </a:r>
        </a:p>
        <a:p>
          <a:pPr marL="228600" lvl="1" indent="-228600" algn="l" defTabSz="1066800">
            <a:lnSpc>
              <a:spcPct val="90000"/>
            </a:lnSpc>
            <a:spcBef>
              <a:spcPct val="0"/>
            </a:spcBef>
            <a:spcAft>
              <a:spcPct val="15000"/>
            </a:spcAft>
            <a:buChar char="•"/>
          </a:pPr>
          <a:r>
            <a:rPr lang="en-US" sz="2400" kern="1200" dirty="0"/>
            <a:t>Seminar and CITI/GCP training</a:t>
          </a:r>
        </a:p>
      </dsp:txBody>
      <dsp:txXfrm rot="-5400000">
        <a:off x="867540" y="39343"/>
        <a:ext cx="8694334" cy="726922"/>
      </dsp:txXfrm>
    </dsp:sp>
    <dsp:sp modelId="{D8A3CEC8-CBEC-44CD-BF9E-2F50300A6CF3}">
      <dsp:nvSpPr>
        <dsp:cNvPr id="0" name=""/>
        <dsp:cNvSpPr/>
      </dsp:nvSpPr>
      <dsp:spPr>
        <a:xfrm rot="5400000">
          <a:off x="-185901" y="1225167"/>
          <a:ext cx="1239342" cy="86754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Winter</a:t>
          </a:r>
        </a:p>
      </dsp:txBody>
      <dsp:txXfrm rot="-5400000">
        <a:off x="0" y="1473036"/>
        <a:ext cx="867540" cy="371802"/>
      </dsp:txXfrm>
    </dsp:sp>
    <dsp:sp modelId="{557DC5E8-26DC-4594-91DC-F57DCB430685}">
      <dsp:nvSpPr>
        <dsp:cNvPr id="0" name=""/>
        <dsp:cNvSpPr/>
      </dsp:nvSpPr>
      <dsp:spPr>
        <a:xfrm rot="5400000">
          <a:off x="4831583" y="-2924777"/>
          <a:ext cx="805572" cy="873365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PGY-3 peer mentor</a:t>
          </a:r>
        </a:p>
        <a:p>
          <a:pPr marL="228600" lvl="1" indent="-228600" algn="l" defTabSz="1066800">
            <a:lnSpc>
              <a:spcPct val="90000"/>
            </a:lnSpc>
            <a:spcBef>
              <a:spcPct val="0"/>
            </a:spcBef>
            <a:spcAft>
              <a:spcPct val="15000"/>
            </a:spcAft>
            <a:buChar char="•"/>
          </a:pPr>
          <a:r>
            <a:rPr lang="en-US" sz="2400" kern="1200" dirty="0"/>
            <a:t>Start identifying potential research mentors</a:t>
          </a:r>
        </a:p>
      </dsp:txBody>
      <dsp:txXfrm rot="-5400000">
        <a:off x="867540" y="1078591"/>
        <a:ext cx="8694334" cy="726922"/>
      </dsp:txXfrm>
    </dsp:sp>
    <dsp:sp modelId="{AC22966E-17D9-4C26-B82F-9D76657FC815}">
      <dsp:nvSpPr>
        <dsp:cNvPr id="0" name=""/>
        <dsp:cNvSpPr/>
      </dsp:nvSpPr>
      <dsp:spPr>
        <a:xfrm rot="5400000">
          <a:off x="-185901" y="2264415"/>
          <a:ext cx="1239342" cy="867540"/>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Spring</a:t>
          </a:r>
        </a:p>
      </dsp:txBody>
      <dsp:txXfrm rot="-5400000">
        <a:off x="0" y="2512284"/>
        <a:ext cx="867540" cy="371802"/>
      </dsp:txXfrm>
    </dsp:sp>
    <dsp:sp modelId="{6CD92B77-DC3A-4F8A-A738-366B7F908CD6}">
      <dsp:nvSpPr>
        <dsp:cNvPr id="0" name=""/>
        <dsp:cNvSpPr/>
      </dsp:nvSpPr>
      <dsp:spPr>
        <a:xfrm rot="5400000">
          <a:off x="4831583" y="-1885529"/>
          <a:ext cx="805572" cy="873365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Meet with potential mentors</a:t>
          </a:r>
        </a:p>
        <a:p>
          <a:pPr marL="228600" lvl="1" indent="-228600" algn="l" defTabSz="1066800">
            <a:lnSpc>
              <a:spcPct val="90000"/>
            </a:lnSpc>
            <a:spcBef>
              <a:spcPct val="0"/>
            </a:spcBef>
            <a:spcAft>
              <a:spcPct val="15000"/>
            </a:spcAft>
            <a:buChar char="•"/>
          </a:pPr>
          <a:r>
            <a:rPr lang="en-US" sz="2400" kern="1200" dirty="0"/>
            <a:t>Start initial steps of research project prior to beginning PGY-2</a:t>
          </a:r>
        </a:p>
      </dsp:txBody>
      <dsp:txXfrm rot="-5400000">
        <a:off x="867540" y="2117839"/>
        <a:ext cx="8694334" cy="7269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F52292-D4A2-4E31-8D24-26035D90752A}">
      <dsp:nvSpPr>
        <dsp:cNvPr id="0" name=""/>
        <dsp:cNvSpPr/>
      </dsp:nvSpPr>
      <dsp:spPr>
        <a:xfrm>
          <a:off x="0" y="546177"/>
          <a:ext cx="9601200" cy="5544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34476F-3C6C-49BA-8EAF-37790C4ECE01}">
      <dsp:nvSpPr>
        <dsp:cNvPr id="0" name=""/>
        <dsp:cNvSpPr/>
      </dsp:nvSpPr>
      <dsp:spPr>
        <a:xfrm>
          <a:off x="480060" y="221457"/>
          <a:ext cx="6720840" cy="6494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977900">
            <a:lnSpc>
              <a:spcPct val="90000"/>
            </a:lnSpc>
            <a:spcBef>
              <a:spcPct val="0"/>
            </a:spcBef>
            <a:spcAft>
              <a:spcPct val="35000"/>
            </a:spcAft>
            <a:buNone/>
          </a:pPr>
          <a:r>
            <a:rPr lang="en-US" sz="2200" kern="1200" dirty="0"/>
            <a:t>Brainstorm (and IRB approval if needed) before elective (0-2 weeks of work + 1-2 months IRB processing) </a:t>
          </a:r>
        </a:p>
      </dsp:txBody>
      <dsp:txXfrm>
        <a:off x="511763" y="253160"/>
        <a:ext cx="6657434" cy="586034"/>
      </dsp:txXfrm>
    </dsp:sp>
    <dsp:sp modelId="{A8A1B7F4-091D-4A39-846A-62C80DDF82F9}">
      <dsp:nvSpPr>
        <dsp:cNvPr id="0" name=""/>
        <dsp:cNvSpPr/>
      </dsp:nvSpPr>
      <dsp:spPr>
        <a:xfrm>
          <a:off x="0" y="1544097"/>
          <a:ext cx="9601200" cy="5544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9B09DD-273E-49D8-95EC-FAD5BE92357B}">
      <dsp:nvSpPr>
        <dsp:cNvPr id="0" name=""/>
        <dsp:cNvSpPr/>
      </dsp:nvSpPr>
      <dsp:spPr>
        <a:xfrm>
          <a:off x="480060" y="1219377"/>
          <a:ext cx="6720840" cy="6494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977900">
            <a:lnSpc>
              <a:spcPct val="90000"/>
            </a:lnSpc>
            <a:spcBef>
              <a:spcPct val="0"/>
            </a:spcBef>
            <a:spcAft>
              <a:spcPct val="35000"/>
            </a:spcAft>
            <a:buNone/>
          </a:pPr>
          <a:r>
            <a:rPr lang="en-US" sz="2200" kern="1200" dirty="0"/>
            <a:t>Strategic use of elective time (4-6 weeks) </a:t>
          </a:r>
        </a:p>
      </dsp:txBody>
      <dsp:txXfrm>
        <a:off x="511763" y="1251080"/>
        <a:ext cx="6657434" cy="586034"/>
      </dsp:txXfrm>
    </dsp:sp>
    <dsp:sp modelId="{08E3BD74-B6C9-4DA1-BD07-861870E50DBF}">
      <dsp:nvSpPr>
        <dsp:cNvPr id="0" name=""/>
        <dsp:cNvSpPr/>
      </dsp:nvSpPr>
      <dsp:spPr>
        <a:xfrm>
          <a:off x="0" y="2542017"/>
          <a:ext cx="9601200" cy="5544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59318D-130B-4C19-9892-069BB457E5E3}">
      <dsp:nvSpPr>
        <dsp:cNvPr id="0" name=""/>
        <dsp:cNvSpPr/>
      </dsp:nvSpPr>
      <dsp:spPr>
        <a:xfrm>
          <a:off x="480060" y="2217297"/>
          <a:ext cx="6720840" cy="6494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32" tIns="0" rIns="254032" bIns="0" numCol="1" spcCol="1270" anchor="ctr" anchorCtr="0">
          <a:noAutofit/>
        </a:bodyPr>
        <a:lstStyle/>
        <a:p>
          <a:pPr marL="0" lvl="0" indent="0" algn="l" defTabSz="977900">
            <a:lnSpc>
              <a:spcPct val="90000"/>
            </a:lnSpc>
            <a:spcBef>
              <a:spcPct val="0"/>
            </a:spcBef>
            <a:spcAft>
              <a:spcPct val="35000"/>
            </a:spcAft>
            <a:buNone/>
          </a:pPr>
          <a:r>
            <a:rPr lang="en-US" sz="2200" kern="1200" dirty="0"/>
            <a:t>Winter: submit manuscript or abstracts</a:t>
          </a:r>
        </a:p>
      </dsp:txBody>
      <dsp:txXfrm>
        <a:off x="511763" y="2249000"/>
        <a:ext cx="6657434"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65BB-CB25-3D4D-BACA-81445BA5625E}">
      <dsp:nvSpPr>
        <dsp:cNvPr id="0" name=""/>
        <dsp:cNvSpPr/>
      </dsp:nvSpPr>
      <dsp:spPr>
        <a:xfrm>
          <a:off x="0" y="6637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Scholarly Activity Requirement and Timeline (10 minutes)</a:t>
          </a:r>
        </a:p>
      </dsp:txBody>
      <dsp:txXfrm>
        <a:off x="19419" y="683198"/>
        <a:ext cx="5233554" cy="358962"/>
      </dsp:txXfrm>
    </dsp:sp>
    <dsp:sp modelId="{BC57DDB3-C91D-7B42-8DDC-9C0E1B38E13F}">
      <dsp:nvSpPr>
        <dsp:cNvPr id="0" name=""/>
        <dsp:cNvSpPr/>
      </dsp:nvSpPr>
      <dsp:spPr>
        <a:xfrm>
          <a:off x="0" y="1110539"/>
          <a:ext cx="5272392" cy="3978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Mentorship (15 minutes)</a:t>
          </a:r>
          <a:endParaRPr lang="en-US" sz="1700" kern="1200" dirty="0"/>
        </a:p>
      </dsp:txBody>
      <dsp:txXfrm>
        <a:off x="19419" y="1129958"/>
        <a:ext cx="5233554" cy="358962"/>
      </dsp:txXfrm>
    </dsp:sp>
    <dsp:sp modelId="{2D27D262-0F17-A348-B6D3-997961406FC4}">
      <dsp:nvSpPr>
        <dsp:cNvPr id="0" name=""/>
        <dsp:cNvSpPr/>
      </dsp:nvSpPr>
      <dsp:spPr>
        <a:xfrm>
          <a:off x="0" y="1557299"/>
          <a:ext cx="5272392" cy="3978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Choosing a project (15 minutes)</a:t>
          </a:r>
        </a:p>
      </dsp:txBody>
      <dsp:txXfrm>
        <a:off x="19419" y="1576718"/>
        <a:ext cx="5233554" cy="358962"/>
      </dsp:txXfrm>
    </dsp:sp>
    <dsp:sp modelId="{61C29E27-9BBD-5C41-91B8-E071DB5E55CD}">
      <dsp:nvSpPr>
        <dsp:cNvPr id="0" name=""/>
        <dsp:cNvSpPr/>
      </dsp:nvSpPr>
      <dsp:spPr>
        <a:xfrm>
          <a:off x="0" y="2004059"/>
          <a:ext cx="5272392" cy="3978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Resources for research and dissemination (5 minutes)</a:t>
          </a:r>
        </a:p>
      </dsp:txBody>
      <dsp:txXfrm>
        <a:off x="19419" y="2023478"/>
        <a:ext cx="5233554" cy="358962"/>
      </dsp:txXfrm>
    </dsp:sp>
    <dsp:sp modelId="{0BBBE625-E191-1446-B1B1-AF4AD7D70924}">
      <dsp:nvSpPr>
        <dsp:cNvPr id="0" name=""/>
        <dsp:cNvSpPr/>
      </dsp:nvSpPr>
      <dsp:spPr>
        <a:xfrm>
          <a:off x="0" y="2450819"/>
          <a:ext cx="5272392" cy="3978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Career Goals Activity (10 minutes)</a:t>
          </a:r>
        </a:p>
      </dsp:txBody>
      <dsp:txXfrm>
        <a:off x="19419" y="2470238"/>
        <a:ext cx="5233554" cy="358962"/>
      </dsp:txXfrm>
    </dsp:sp>
    <dsp:sp modelId="{31FE6190-B319-D242-A377-3BA91F676E73}">
      <dsp:nvSpPr>
        <dsp:cNvPr id="0" name=""/>
        <dsp:cNvSpPr/>
      </dsp:nvSpPr>
      <dsp:spPr>
        <a:xfrm>
          <a:off x="0" y="28975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CITI-GCP training (remaining) </a:t>
          </a:r>
        </a:p>
      </dsp:txBody>
      <dsp:txXfrm>
        <a:off x="19419" y="2916998"/>
        <a:ext cx="5233554" cy="3589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65BB-CB25-3D4D-BACA-81445BA5625E}">
      <dsp:nvSpPr>
        <dsp:cNvPr id="0" name=""/>
        <dsp:cNvSpPr/>
      </dsp:nvSpPr>
      <dsp:spPr>
        <a:xfrm>
          <a:off x="0" y="6637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Scholarly Activity Requirement and Timeline (10 minutes)</a:t>
          </a:r>
        </a:p>
      </dsp:txBody>
      <dsp:txXfrm>
        <a:off x="19419" y="683198"/>
        <a:ext cx="5233554" cy="358962"/>
      </dsp:txXfrm>
    </dsp:sp>
    <dsp:sp modelId="{BC57DDB3-C91D-7B42-8DDC-9C0E1B38E13F}">
      <dsp:nvSpPr>
        <dsp:cNvPr id="0" name=""/>
        <dsp:cNvSpPr/>
      </dsp:nvSpPr>
      <dsp:spPr>
        <a:xfrm>
          <a:off x="0" y="1110539"/>
          <a:ext cx="5272392" cy="3978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Mentorship (15 minutes)</a:t>
          </a:r>
        </a:p>
      </dsp:txBody>
      <dsp:txXfrm>
        <a:off x="19419" y="1129958"/>
        <a:ext cx="5233554" cy="358962"/>
      </dsp:txXfrm>
    </dsp:sp>
    <dsp:sp modelId="{2D27D262-0F17-A348-B6D3-997961406FC4}">
      <dsp:nvSpPr>
        <dsp:cNvPr id="0" name=""/>
        <dsp:cNvSpPr/>
      </dsp:nvSpPr>
      <dsp:spPr>
        <a:xfrm>
          <a:off x="0" y="1557299"/>
          <a:ext cx="5272392" cy="3978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Choosing a project (15 minutes)</a:t>
          </a:r>
        </a:p>
      </dsp:txBody>
      <dsp:txXfrm>
        <a:off x="19419" y="1576718"/>
        <a:ext cx="5233554" cy="358962"/>
      </dsp:txXfrm>
    </dsp:sp>
    <dsp:sp modelId="{61C29E27-9BBD-5C41-91B8-E071DB5E55CD}">
      <dsp:nvSpPr>
        <dsp:cNvPr id="0" name=""/>
        <dsp:cNvSpPr/>
      </dsp:nvSpPr>
      <dsp:spPr>
        <a:xfrm>
          <a:off x="0" y="2004059"/>
          <a:ext cx="5272392" cy="3978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Resources for research and dissemination (5 minutes)</a:t>
          </a:r>
        </a:p>
      </dsp:txBody>
      <dsp:txXfrm>
        <a:off x="19419" y="2023478"/>
        <a:ext cx="5233554" cy="358962"/>
      </dsp:txXfrm>
    </dsp:sp>
    <dsp:sp modelId="{0BBBE625-E191-1446-B1B1-AF4AD7D70924}">
      <dsp:nvSpPr>
        <dsp:cNvPr id="0" name=""/>
        <dsp:cNvSpPr/>
      </dsp:nvSpPr>
      <dsp:spPr>
        <a:xfrm>
          <a:off x="0" y="2450819"/>
          <a:ext cx="5272392" cy="3978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Career Goals Activity (10 minutes)</a:t>
          </a:r>
        </a:p>
      </dsp:txBody>
      <dsp:txXfrm>
        <a:off x="19419" y="2470238"/>
        <a:ext cx="5233554" cy="358962"/>
      </dsp:txXfrm>
    </dsp:sp>
    <dsp:sp modelId="{31FE6190-B319-D242-A377-3BA91F676E73}">
      <dsp:nvSpPr>
        <dsp:cNvPr id="0" name=""/>
        <dsp:cNvSpPr/>
      </dsp:nvSpPr>
      <dsp:spPr>
        <a:xfrm>
          <a:off x="0" y="28975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CITI-GCP training (remaining) </a:t>
          </a:r>
        </a:p>
      </dsp:txBody>
      <dsp:txXfrm>
        <a:off x="19419" y="2916998"/>
        <a:ext cx="5233554" cy="3589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65BB-CB25-3D4D-BACA-81445BA5625E}">
      <dsp:nvSpPr>
        <dsp:cNvPr id="0" name=""/>
        <dsp:cNvSpPr/>
      </dsp:nvSpPr>
      <dsp:spPr>
        <a:xfrm>
          <a:off x="0" y="6637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Scholarly Activity Requirement and Timeline (10 minutes)</a:t>
          </a:r>
        </a:p>
      </dsp:txBody>
      <dsp:txXfrm>
        <a:off x="19419" y="683198"/>
        <a:ext cx="5233554" cy="358962"/>
      </dsp:txXfrm>
    </dsp:sp>
    <dsp:sp modelId="{BC57DDB3-C91D-7B42-8DDC-9C0E1B38E13F}">
      <dsp:nvSpPr>
        <dsp:cNvPr id="0" name=""/>
        <dsp:cNvSpPr/>
      </dsp:nvSpPr>
      <dsp:spPr>
        <a:xfrm>
          <a:off x="0" y="1110539"/>
          <a:ext cx="5272392" cy="3978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Mentorship (15 minutes)</a:t>
          </a:r>
        </a:p>
      </dsp:txBody>
      <dsp:txXfrm>
        <a:off x="19419" y="1129958"/>
        <a:ext cx="5233554" cy="358962"/>
      </dsp:txXfrm>
    </dsp:sp>
    <dsp:sp modelId="{2D27D262-0F17-A348-B6D3-997961406FC4}">
      <dsp:nvSpPr>
        <dsp:cNvPr id="0" name=""/>
        <dsp:cNvSpPr/>
      </dsp:nvSpPr>
      <dsp:spPr>
        <a:xfrm>
          <a:off x="0" y="1557299"/>
          <a:ext cx="5272392" cy="3978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Choosing a project (15 minutes)</a:t>
          </a:r>
        </a:p>
      </dsp:txBody>
      <dsp:txXfrm>
        <a:off x="19419" y="1576718"/>
        <a:ext cx="5233554" cy="358962"/>
      </dsp:txXfrm>
    </dsp:sp>
    <dsp:sp modelId="{61C29E27-9BBD-5C41-91B8-E071DB5E55CD}">
      <dsp:nvSpPr>
        <dsp:cNvPr id="0" name=""/>
        <dsp:cNvSpPr/>
      </dsp:nvSpPr>
      <dsp:spPr>
        <a:xfrm>
          <a:off x="0" y="2004059"/>
          <a:ext cx="5272392" cy="3978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Resources for research and dissemination (5 minutes)</a:t>
          </a:r>
        </a:p>
      </dsp:txBody>
      <dsp:txXfrm>
        <a:off x="19419" y="2023478"/>
        <a:ext cx="5233554" cy="358962"/>
      </dsp:txXfrm>
    </dsp:sp>
    <dsp:sp modelId="{0BBBE625-E191-1446-B1B1-AF4AD7D70924}">
      <dsp:nvSpPr>
        <dsp:cNvPr id="0" name=""/>
        <dsp:cNvSpPr/>
      </dsp:nvSpPr>
      <dsp:spPr>
        <a:xfrm>
          <a:off x="0" y="2450819"/>
          <a:ext cx="5272392" cy="3978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Career Goals Activity (10 minutes)</a:t>
          </a:r>
        </a:p>
      </dsp:txBody>
      <dsp:txXfrm>
        <a:off x="19419" y="2470238"/>
        <a:ext cx="5233554" cy="358962"/>
      </dsp:txXfrm>
    </dsp:sp>
    <dsp:sp modelId="{31FE6190-B319-D242-A377-3BA91F676E73}">
      <dsp:nvSpPr>
        <dsp:cNvPr id="0" name=""/>
        <dsp:cNvSpPr/>
      </dsp:nvSpPr>
      <dsp:spPr>
        <a:xfrm>
          <a:off x="0" y="28975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CITI-GCP training (remaining) </a:t>
          </a:r>
        </a:p>
      </dsp:txBody>
      <dsp:txXfrm>
        <a:off x="19419" y="2916998"/>
        <a:ext cx="5233554" cy="3589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65BB-CB25-3D4D-BACA-81445BA5625E}">
      <dsp:nvSpPr>
        <dsp:cNvPr id="0" name=""/>
        <dsp:cNvSpPr/>
      </dsp:nvSpPr>
      <dsp:spPr>
        <a:xfrm>
          <a:off x="0" y="6637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Scholarly Activity Requirement and Timeline (10 minutes)</a:t>
          </a:r>
        </a:p>
      </dsp:txBody>
      <dsp:txXfrm>
        <a:off x="19419" y="683198"/>
        <a:ext cx="5233554" cy="358962"/>
      </dsp:txXfrm>
    </dsp:sp>
    <dsp:sp modelId="{BC57DDB3-C91D-7B42-8DDC-9C0E1B38E13F}">
      <dsp:nvSpPr>
        <dsp:cNvPr id="0" name=""/>
        <dsp:cNvSpPr/>
      </dsp:nvSpPr>
      <dsp:spPr>
        <a:xfrm>
          <a:off x="0" y="1110539"/>
          <a:ext cx="5272392" cy="3978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Mentorship (15 minutes)</a:t>
          </a:r>
        </a:p>
      </dsp:txBody>
      <dsp:txXfrm>
        <a:off x="19419" y="1129958"/>
        <a:ext cx="5233554" cy="358962"/>
      </dsp:txXfrm>
    </dsp:sp>
    <dsp:sp modelId="{2D27D262-0F17-A348-B6D3-997961406FC4}">
      <dsp:nvSpPr>
        <dsp:cNvPr id="0" name=""/>
        <dsp:cNvSpPr/>
      </dsp:nvSpPr>
      <dsp:spPr>
        <a:xfrm>
          <a:off x="0" y="1557299"/>
          <a:ext cx="5272392" cy="3978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Choosing a project (15 minutes)</a:t>
          </a:r>
        </a:p>
      </dsp:txBody>
      <dsp:txXfrm>
        <a:off x="19419" y="1576718"/>
        <a:ext cx="5233554" cy="358962"/>
      </dsp:txXfrm>
    </dsp:sp>
    <dsp:sp modelId="{61C29E27-9BBD-5C41-91B8-E071DB5E55CD}">
      <dsp:nvSpPr>
        <dsp:cNvPr id="0" name=""/>
        <dsp:cNvSpPr/>
      </dsp:nvSpPr>
      <dsp:spPr>
        <a:xfrm>
          <a:off x="0" y="2004059"/>
          <a:ext cx="5272392" cy="3978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Resources for research and dissemination (5 minutes)</a:t>
          </a:r>
        </a:p>
      </dsp:txBody>
      <dsp:txXfrm>
        <a:off x="19419" y="2023478"/>
        <a:ext cx="5233554" cy="358962"/>
      </dsp:txXfrm>
    </dsp:sp>
    <dsp:sp modelId="{0BBBE625-E191-1446-B1B1-AF4AD7D70924}">
      <dsp:nvSpPr>
        <dsp:cNvPr id="0" name=""/>
        <dsp:cNvSpPr/>
      </dsp:nvSpPr>
      <dsp:spPr>
        <a:xfrm>
          <a:off x="0" y="2450819"/>
          <a:ext cx="5272392" cy="3978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Career Goals Activity (10 minutes)</a:t>
          </a:r>
        </a:p>
      </dsp:txBody>
      <dsp:txXfrm>
        <a:off x="19419" y="2470238"/>
        <a:ext cx="5233554" cy="358962"/>
      </dsp:txXfrm>
    </dsp:sp>
    <dsp:sp modelId="{31FE6190-B319-D242-A377-3BA91F676E73}">
      <dsp:nvSpPr>
        <dsp:cNvPr id="0" name=""/>
        <dsp:cNvSpPr/>
      </dsp:nvSpPr>
      <dsp:spPr>
        <a:xfrm>
          <a:off x="0" y="28975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CITI-GCP training (remaining) </a:t>
          </a:r>
        </a:p>
      </dsp:txBody>
      <dsp:txXfrm>
        <a:off x="19419" y="2916998"/>
        <a:ext cx="5233554" cy="3589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65BB-CB25-3D4D-BACA-81445BA5625E}">
      <dsp:nvSpPr>
        <dsp:cNvPr id="0" name=""/>
        <dsp:cNvSpPr/>
      </dsp:nvSpPr>
      <dsp:spPr>
        <a:xfrm>
          <a:off x="0" y="6637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Scholarly Activity Requirement and Timeline (10 minutes)</a:t>
          </a:r>
        </a:p>
      </dsp:txBody>
      <dsp:txXfrm>
        <a:off x="19419" y="683198"/>
        <a:ext cx="5233554" cy="358962"/>
      </dsp:txXfrm>
    </dsp:sp>
    <dsp:sp modelId="{BC57DDB3-C91D-7B42-8DDC-9C0E1B38E13F}">
      <dsp:nvSpPr>
        <dsp:cNvPr id="0" name=""/>
        <dsp:cNvSpPr/>
      </dsp:nvSpPr>
      <dsp:spPr>
        <a:xfrm>
          <a:off x="0" y="1110539"/>
          <a:ext cx="5272392" cy="3978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Mentorship (15 minutes)</a:t>
          </a:r>
        </a:p>
      </dsp:txBody>
      <dsp:txXfrm>
        <a:off x="19419" y="1129958"/>
        <a:ext cx="5233554" cy="358962"/>
      </dsp:txXfrm>
    </dsp:sp>
    <dsp:sp modelId="{2D27D262-0F17-A348-B6D3-997961406FC4}">
      <dsp:nvSpPr>
        <dsp:cNvPr id="0" name=""/>
        <dsp:cNvSpPr/>
      </dsp:nvSpPr>
      <dsp:spPr>
        <a:xfrm>
          <a:off x="0" y="1557299"/>
          <a:ext cx="5272392" cy="3978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Choosing a project (15 minutes)</a:t>
          </a:r>
        </a:p>
      </dsp:txBody>
      <dsp:txXfrm>
        <a:off x="19419" y="1576718"/>
        <a:ext cx="5233554" cy="358962"/>
      </dsp:txXfrm>
    </dsp:sp>
    <dsp:sp modelId="{61C29E27-9BBD-5C41-91B8-E071DB5E55CD}">
      <dsp:nvSpPr>
        <dsp:cNvPr id="0" name=""/>
        <dsp:cNvSpPr/>
      </dsp:nvSpPr>
      <dsp:spPr>
        <a:xfrm>
          <a:off x="0" y="2004059"/>
          <a:ext cx="5272392" cy="3978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Resources for research and dissemination (5 minutes)</a:t>
          </a:r>
        </a:p>
      </dsp:txBody>
      <dsp:txXfrm>
        <a:off x="19419" y="2023478"/>
        <a:ext cx="5233554" cy="358962"/>
      </dsp:txXfrm>
    </dsp:sp>
    <dsp:sp modelId="{0BBBE625-E191-1446-B1B1-AF4AD7D70924}">
      <dsp:nvSpPr>
        <dsp:cNvPr id="0" name=""/>
        <dsp:cNvSpPr/>
      </dsp:nvSpPr>
      <dsp:spPr>
        <a:xfrm>
          <a:off x="0" y="2450819"/>
          <a:ext cx="5272392" cy="3978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Career Goals Activity (10 minutes)</a:t>
          </a:r>
        </a:p>
      </dsp:txBody>
      <dsp:txXfrm>
        <a:off x="19419" y="2470238"/>
        <a:ext cx="5233554" cy="358962"/>
      </dsp:txXfrm>
    </dsp:sp>
    <dsp:sp modelId="{31FE6190-B319-D242-A377-3BA91F676E73}">
      <dsp:nvSpPr>
        <dsp:cNvPr id="0" name=""/>
        <dsp:cNvSpPr/>
      </dsp:nvSpPr>
      <dsp:spPr>
        <a:xfrm>
          <a:off x="0" y="2897579"/>
          <a:ext cx="5272392" cy="3978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CITI-GCP training (remaining) </a:t>
          </a:r>
        </a:p>
      </dsp:txBody>
      <dsp:txXfrm>
        <a:off x="19419" y="2916998"/>
        <a:ext cx="5233554" cy="3589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51B2E-A722-0B48-92F3-3BA52EC9B0EE}" type="datetimeFigureOut">
              <a:rPr lang="en-US" smtClean="0"/>
              <a:t>5/16/20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A31EC-B52C-6C4F-84FF-133F08833784}" type="slidenum">
              <a:rPr lang="en-US" smtClean="0"/>
              <a:t>‹#›</a:t>
            </a:fld>
            <a:endParaRPr lang="en-US"/>
          </a:p>
        </p:txBody>
      </p:sp>
    </p:spTree>
    <p:extLst>
      <p:ext uri="{BB962C8B-B14F-4D97-AF65-F5344CB8AC3E}">
        <p14:creationId xmlns:p14="http://schemas.microsoft.com/office/powerpoint/2010/main" val="102469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edicine.utah.edu/ccts/sdbc/get_started.php"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medicine.utah.edu/ccts/sdbc/resources/"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cgme.org/Portals/0/PFAssets/ProgramRequirements/140_InternalMedicine_2019.pdf?ver=2019-06-25-100749-59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sbsutah.co1.qualtrics.com/jfe/form/SV_8pNJngiaVvLHm29"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1</a:t>
            </a:fld>
            <a:endParaRPr lang="en-US"/>
          </a:p>
        </p:txBody>
      </p:sp>
    </p:spTree>
    <p:extLst>
      <p:ext uri="{BB962C8B-B14F-4D97-AF65-F5344CB8AC3E}">
        <p14:creationId xmlns:p14="http://schemas.microsoft.com/office/powerpoint/2010/main" val="3802854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 Buddy has already been assigned</a:t>
            </a:r>
          </a:p>
          <a:p>
            <a:r>
              <a:rPr lang="en-US" dirty="0"/>
              <a:t>Already heard about GME Wellness Opt-out</a:t>
            </a:r>
          </a:p>
          <a:p>
            <a:r>
              <a:rPr lang="en-US" dirty="0"/>
              <a:t>PD/APD meetings are coming </a:t>
            </a:r>
          </a:p>
          <a:p>
            <a:endParaRPr lang="en-US" dirty="0"/>
          </a:p>
          <a:p>
            <a:r>
              <a:rPr lang="en-US" dirty="0"/>
              <a:t>I will assign Fellowship coaches</a:t>
            </a:r>
          </a:p>
          <a:p>
            <a:r>
              <a:rPr lang="en-US" dirty="0"/>
              <a:t>Faculty scholarly mentor = the goal. Sooner rather than later for those pursuing competitive fellowships. </a:t>
            </a:r>
          </a:p>
        </p:txBody>
      </p:sp>
      <p:sp>
        <p:nvSpPr>
          <p:cNvPr id="4" name="Slide Number Placeholder 3"/>
          <p:cNvSpPr>
            <a:spLocks noGrp="1"/>
          </p:cNvSpPr>
          <p:nvPr>
            <p:ph type="sldNum" sz="quarter" idx="5"/>
          </p:nvPr>
        </p:nvSpPr>
        <p:spPr/>
        <p:txBody>
          <a:bodyPr/>
          <a:lstStyle/>
          <a:p>
            <a:fld id="{740A31EC-B52C-6C4F-84FF-133F08833784}" type="slidenum">
              <a:rPr lang="en-US" smtClean="0"/>
              <a:t>11</a:t>
            </a:fld>
            <a:endParaRPr lang="en-US"/>
          </a:p>
        </p:txBody>
      </p:sp>
    </p:spTree>
    <p:extLst>
      <p:ext uri="{BB962C8B-B14F-4D97-AF65-F5344CB8AC3E}">
        <p14:creationId xmlns:p14="http://schemas.microsoft.com/office/powerpoint/2010/main" val="3020700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mentors may be internal, external, junior (probably not at this stage), peer, or senior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t>Avoid “Will you be my mentor” = overly forward first date. Meet and see you if they’re interested, compatible, etc. </a:t>
            </a:r>
          </a:p>
        </p:txBody>
      </p:sp>
      <p:sp>
        <p:nvSpPr>
          <p:cNvPr id="4" name="Slide Number Placeholder 3"/>
          <p:cNvSpPr>
            <a:spLocks noGrp="1"/>
          </p:cNvSpPr>
          <p:nvPr>
            <p:ph type="sldNum" sz="quarter" idx="5"/>
          </p:nvPr>
        </p:nvSpPr>
        <p:spPr/>
        <p:txBody>
          <a:bodyPr/>
          <a:lstStyle/>
          <a:p>
            <a:fld id="{740A31EC-B52C-6C4F-84FF-133F08833784}" type="slidenum">
              <a:rPr lang="en-US" smtClean="0"/>
              <a:t>12</a:t>
            </a:fld>
            <a:endParaRPr lang="en-US"/>
          </a:p>
        </p:txBody>
      </p:sp>
    </p:spTree>
    <p:extLst>
      <p:ext uri="{BB962C8B-B14F-4D97-AF65-F5344CB8AC3E}">
        <p14:creationId xmlns:p14="http://schemas.microsoft.com/office/powerpoint/2010/main" val="2810610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13</a:t>
            </a:fld>
            <a:endParaRPr lang="en-US"/>
          </a:p>
        </p:txBody>
      </p:sp>
    </p:spTree>
    <p:extLst>
      <p:ext uri="{BB962C8B-B14F-4D97-AF65-F5344CB8AC3E}">
        <p14:creationId xmlns:p14="http://schemas.microsoft.com/office/powerpoint/2010/main" val="1407039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14</a:t>
            </a:fld>
            <a:endParaRPr lang="en-US"/>
          </a:p>
        </p:txBody>
      </p:sp>
    </p:spTree>
    <p:extLst>
      <p:ext uri="{BB962C8B-B14F-4D97-AF65-F5344CB8AC3E}">
        <p14:creationId xmlns:p14="http://schemas.microsoft.com/office/powerpoint/2010/main" val="2962298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hire lines: Career </a:t>
            </a:r>
            <a:r>
              <a:rPr lang="en-US" dirty="0" err="1"/>
              <a:t>lline</a:t>
            </a:r>
            <a:r>
              <a:rPr lang="en-US" dirty="0"/>
              <a:t> and Tenure line. </a:t>
            </a:r>
          </a:p>
          <a:p>
            <a:endParaRPr lang="en-US" dirty="0"/>
          </a:p>
          <a:p>
            <a:r>
              <a:rPr lang="en-US" dirty="0"/>
              <a:t>Career line, Research track is very similar in requirements to tenure line, but less of an “all-or-nothing” commitment for the faculty member.  80% research – 20% clinical types.</a:t>
            </a:r>
          </a:p>
          <a:p>
            <a:endParaRPr lang="en-US" dirty="0"/>
          </a:p>
          <a:p>
            <a:r>
              <a:rPr lang="en-US" dirty="0"/>
              <a:t>Most faculty we work with are career line… mostly clinical track… except for those like ^.</a:t>
            </a:r>
          </a:p>
          <a:p>
            <a:endParaRPr lang="en-US" dirty="0"/>
          </a:p>
          <a:p>
            <a:r>
              <a:rPr lang="en-US" dirty="0"/>
              <a:t>Lecturer track is newer. Very few hired on to it currently. </a:t>
            </a:r>
          </a:p>
        </p:txBody>
      </p:sp>
      <p:sp>
        <p:nvSpPr>
          <p:cNvPr id="4" name="Slide Number Placeholder 3"/>
          <p:cNvSpPr>
            <a:spLocks noGrp="1"/>
          </p:cNvSpPr>
          <p:nvPr>
            <p:ph type="sldNum" sz="quarter" idx="10"/>
          </p:nvPr>
        </p:nvSpPr>
        <p:spPr/>
        <p:txBody>
          <a:bodyPr/>
          <a:lstStyle/>
          <a:p>
            <a:fld id="{750D8A8C-EEC3-4B7A-BA7E-B5E970911345}" type="slidenum">
              <a:rPr lang="en-US" smtClean="0"/>
              <a:pPr/>
              <a:t>15</a:t>
            </a:fld>
            <a:endParaRPr lang="en-US" dirty="0"/>
          </a:p>
        </p:txBody>
      </p:sp>
    </p:spTree>
    <p:extLst>
      <p:ext uri="{BB962C8B-B14F-4D97-AF65-F5344CB8AC3E}">
        <p14:creationId xmlns:p14="http://schemas.microsoft.com/office/powerpoint/2010/main" val="2993328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career line.</a:t>
            </a:r>
          </a:p>
        </p:txBody>
      </p:sp>
      <p:sp>
        <p:nvSpPr>
          <p:cNvPr id="4" name="Slide Number Placeholder 3"/>
          <p:cNvSpPr>
            <a:spLocks noGrp="1"/>
          </p:cNvSpPr>
          <p:nvPr>
            <p:ph type="sldNum" sz="quarter" idx="10"/>
          </p:nvPr>
        </p:nvSpPr>
        <p:spPr/>
        <p:txBody>
          <a:bodyPr/>
          <a:lstStyle/>
          <a:p>
            <a:fld id="{750D8A8C-EEC3-4B7A-BA7E-B5E970911345}" type="slidenum">
              <a:rPr lang="en-US" smtClean="0"/>
              <a:pPr/>
              <a:t>16</a:t>
            </a:fld>
            <a:endParaRPr lang="en-US" dirty="0"/>
          </a:p>
        </p:txBody>
      </p:sp>
    </p:spTree>
    <p:extLst>
      <p:ext uri="{BB962C8B-B14F-4D97-AF65-F5344CB8AC3E}">
        <p14:creationId xmlns:p14="http://schemas.microsoft.com/office/powerpoint/2010/main" val="4033477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Mentoring is going to be local = effectiveness. </a:t>
            </a:r>
          </a:p>
          <a:p>
            <a:endParaRPr lang="en-US" dirty="0"/>
          </a:p>
          <a:p>
            <a:r>
              <a:rPr lang="en-US" dirty="0"/>
              <a:t>Faculty are MUCH more concerned about ways to have influence outside the institution, as far as promotions are concerned.</a:t>
            </a:r>
          </a:p>
          <a:p>
            <a:endParaRPr lang="en-US" dirty="0"/>
          </a:p>
          <a:p>
            <a:r>
              <a:rPr lang="en-US" dirty="0"/>
              <a:t>Almost all faculty we interact with are either Research/Tenure-line or Clinical track. VERY few lecturer track hires)</a:t>
            </a:r>
          </a:p>
        </p:txBody>
      </p:sp>
      <p:sp>
        <p:nvSpPr>
          <p:cNvPr id="4" name="Slide Number Placeholder 3"/>
          <p:cNvSpPr>
            <a:spLocks noGrp="1"/>
          </p:cNvSpPr>
          <p:nvPr>
            <p:ph type="sldNum" sz="quarter" idx="5"/>
          </p:nvPr>
        </p:nvSpPr>
        <p:spPr/>
        <p:txBody>
          <a:bodyPr/>
          <a:lstStyle/>
          <a:p>
            <a:fld id="{740A31EC-B52C-6C4F-84FF-133F08833784}" type="slidenum">
              <a:rPr lang="en-US" smtClean="0"/>
              <a:t>17</a:t>
            </a:fld>
            <a:endParaRPr lang="en-US"/>
          </a:p>
        </p:txBody>
      </p:sp>
    </p:spTree>
    <p:extLst>
      <p:ext uri="{BB962C8B-B14F-4D97-AF65-F5344CB8AC3E}">
        <p14:creationId xmlns:p14="http://schemas.microsoft.com/office/powerpoint/2010/main" val="749537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(Comes from “Manage Up”, in corporate culture. Why does this work? Because we are initiating the relationship.)</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Especially at first, but probably always, you will be more invested in the relationship</a:t>
            </a:r>
          </a:p>
          <a:p>
            <a:endParaRPr lang="en-US" sz="1200" kern="1200" dirty="0">
              <a:solidFill>
                <a:schemeClr val="tx1"/>
              </a:solidFill>
              <a:effectLst/>
              <a:latin typeface="+mn-lt"/>
              <a:ea typeface="+mn-ea"/>
              <a:cs typeface="+mn-cs"/>
            </a:endParaRPr>
          </a:p>
          <a:p>
            <a:pPr marL="171450" indent="-171450">
              <a:buFont typeface="Symbol" pitchFamily="2" charset="2"/>
              <a:buChar char="Þ"/>
            </a:pPr>
            <a:r>
              <a:rPr lang="en-US" sz="1200" kern="1200" dirty="0">
                <a:solidFill>
                  <a:schemeClr val="tx1"/>
                </a:solidFill>
                <a:effectLst/>
                <a:latin typeface="+mn-lt"/>
                <a:ea typeface="+mn-ea"/>
                <a:cs typeface="+mn-cs"/>
              </a:rPr>
              <a:t>It’s on us to engage. </a:t>
            </a:r>
          </a:p>
          <a:p>
            <a:r>
              <a:rPr lang="en-US" sz="1200" kern="1200" dirty="0">
                <a:solidFill>
                  <a:schemeClr val="tx1"/>
                </a:solidFill>
                <a:effectLst/>
                <a:latin typeface="+mn-lt"/>
                <a:ea typeface="+mn-ea"/>
                <a:cs typeface="+mn-cs"/>
              </a:rPr>
              <a:t>Why do mentors mentor? (Keep this in mind for framing your relationship - most people think it is in their interest or they get “paid” back somehow - generally not the case, at least directly)</a:t>
            </a:r>
          </a:p>
          <a:p>
            <a:r>
              <a:rPr lang="en-US" sz="1200" kern="1200" dirty="0">
                <a:solidFill>
                  <a:schemeClr val="tx1"/>
                </a:solidFill>
                <a:effectLst/>
                <a:latin typeface="+mn-lt"/>
                <a:ea typeface="+mn-ea"/>
                <a:cs typeface="+mn-cs"/>
              </a:rPr>
              <a:t>•Gratifying experience- personally enriching. ***this is not, usually in itself, enough of a motivation. We’re already overburdened***</a:t>
            </a:r>
          </a:p>
          <a:p>
            <a:r>
              <a:rPr lang="en-US" sz="1200" kern="1200" dirty="0">
                <a:solidFill>
                  <a:schemeClr val="tx1"/>
                </a:solidFill>
                <a:effectLst/>
                <a:latin typeface="+mn-lt"/>
                <a:ea typeface="+mn-ea"/>
                <a:cs typeface="+mn-cs"/>
              </a:rPr>
              <a:t>•Personal and career growth</a:t>
            </a:r>
          </a:p>
          <a:p>
            <a:r>
              <a:rPr lang="en-US" sz="1200" kern="1200" dirty="0">
                <a:solidFill>
                  <a:schemeClr val="tx1"/>
                </a:solidFill>
                <a:effectLst/>
                <a:latin typeface="+mn-lt"/>
                <a:ea typeface="+mn-ea"/>
                <a:cs typeface="+mn-cs"/>
              </a:rPr>
              <a:t>•“Giving back to profession”</a:t>
            </a:r>
          </a:p>
          <a:p>
            <a:r>
              <a:rPr lang="en-US" sz="1200" kern="1200" dirty="0">
                <a:solidFill>
                  <a:schemeClr val="tx1"/>
                </a:solidFill>
                <a:effectLst/>
                <a:latin typeface="+mn-lt"/>
                <a:ea typeface="+mn-ea"/>
                <a:cs typeface="+mn-cs"/>
              </a:rPr>
              <a:t>•Developmental life stage- seeing others thrive</a:t>
            </a:r>
          </a:p>
          <a:p>
            <a:r>
              <a:rPr lang="en-US" sz="1200" kern="1200" dirty="0">
                <a:solidFill>
                  <a:schemeClr val="tx1"/>
                </a:solidFill>
                <a:effectLst/>
                <a:latin typeface="+mn-lt"/>
                <a:ea typeface="+mn-ea"/>
                <a:cs typeface="+mn-cs"/>
              </a:rPr>
              <a:t>•Satisfaction in sharing knowledge and experience</a:t>
            </a:r>
          </a:p>
          <a:p>
            <a:r>
              <a:rPr lang="en-US" sz="1200" b="1" kern="1200" dirty="0">
                <a:solidFill>
                  <a:schemeClr val="tx1"/>
                </a:solidFill>
                <a:effectLst/>
                <a:latin typeface="+mn-lt"/>
                <a:ea typeface="+mn-ea"/>
                <a:cs typeface="+mn-cs"/>
              </a:rPr>
              <a:t>•Professional benefits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 Co-investigator</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 Acknowledgement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 Promotional capital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a:t>
            </a:r>
          </a:p>
          <a:p>
            <a:r>
              <a:rPr lang="en-US" sz="1200" kern="1200" dirty="0">
                <a:solidFill>
                  <a:schemeClr val="tx1"/>
                </a:solidFill>
                <a:effectLst/>
                <a:latin typeface="+mn-lt"/>
                <a:ea typeface="+mn-ea"/>
                <a:cs typeface="+mn-cs"/>
              </a:rPr>
              <a:t>•Takes time</a:t>
            </a:r>
          </a:p>
          <a:p>
            <a:r>
              <a:rPr lang="en-US" sz="1200" kern="1200" dirty="0">
                <a:solidFill>
                  <a:schemeClr val="tx1"/>
                </a:solidFill>
                <a:effectLst/>
                <a:latin typeface="+mn-lt"/>
                <a:ea typeface="+mn-ea"/>
                <a:cs typeface="+mn-cs"/>
              </a:rPr>
              <a:t>•Numerous competing demands</a:t>
            </a:r>
          </a:p>
          <a:p>
            <a:r>
              <a:rPr lang="en-US" sz="1200" kern="1200" dirty="0">
                <a:solidFill>
                  <a:schemeClr val="tx1"/>
                </a:solidFill>
                <a:effectLst/>
                <a:latin typeface="+mn-lt"/>
                <a:ea typeface="+mn-ea"/>
                <a:cs typeface="+mn-cs"/>
              </a:rPr>
              <a:t>•May already have multiple mentees</a:t>
            </a:r>
          </a:p>
          <a:p>
            <a:r>
              <a:rPr lang="en-US" sz="1200" kern="1200" dirty="0">
                <a:solidFill>
                  <a:schemeClr val="tx1"/>
                </a:solidFill>
                <a:effectLst/>
                <a:latin typeface="+mn-lt"/>
                <a:ea typeface="+mn-ea"/>
                <a:cs typeface="+mn-cs"/>
              </a:rPr>
              <a:t>•Limited skills in the area that mentee needs/desires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18</a:t>
            </a:fld>
            <a:endParaRPr lang="en-US"/>
          </a:p>
        </p:txBody>
      </p:sp>
    </p:spTree>
    <p:extLst>
      <p:ext uri="{BB962C8B-B14F-4D97-AF65-F5344CB8AC3E}">
        <p14:creationId xmlns:p14="http://schemas.microsoft.com/office/powerpoint/2010/main" val="3924823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Ideal mentee: self-assessment, receptivity, initiative ,responsibility, honesty, appreciation.</a:t>
            </a:r>
          </a:p>
          <a:p>
            <a:endParaRPr lang="en-US" dirty="0"/>
          </a:p>
          <a:p>
            <a:r>
              <a:rPr lang="en-US" sz="1200" kern="1200" dirty="0">
                <a:solidFill>
                  <a:schemeClr val="tx1"/>
                </a:solidFill>
                <a:effectLst/>
                <a:latin typeface="+mn-lt"/>
                <a:ea typeface="+mn-ea"/>
                <a:cs typeface="+mn-cs"/>
              </a:rPr>
              <a:t>“Provide and review timelines and deadlines often. Offer interim updates between scheduled meetings. “</a:t>
            </a:r>
          </a:p>
          <a:p>
            <a:endParaRPr lang="en-US" dirty="0"/>
          </a:p>
          <a:p>
            <a:r>
              <a:rPr lang="en-US" sz="1200" i="1" kern="1200" dirty="0">
                <a:solidFill>
                  <a:schemeClr val="tx1"/>
                </a:solidFill>
                <a:effectLst/>
                <a:latin typeface="+mn-lt"/>
                <a:ea typeface="+mn-ea"/>
                <a:cs typeface="+mn-cs"/>
              </a:rPr>
              <a:t>The literature describes mentee’s behaviors that increase the likelihood of receiving effective mentoring and enhancing the productivity of a mentoring relationship: </a:t>
            </a:r>
            <a:r>
              <a:rPr lang="en-US" sz="1200" i="1" kern="1200" baseline="30000" dirty="0">
                <a:solidFill>
                  <a:schemeClr val="tx1"/>
                </a:solidFill>
                <a:effectLst/>
                <a:latin typeface="+mn-lt"/>
                <a:ea typeface="+mn-ea"/>
                <a:cs typeface="+mn-cs"/>
              </a:rPr>
              <a:t>7, 10</a:t>
            </a:r>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1. Pro-actively takes responsibility for the relationship</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Take responsibility for driving the relationship</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Set up meetings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 prepared for meetings with agendas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Reliable (in establishing expectations and following through)</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follow through with action items, and be timely </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Pay attention to time lines</a:t>
            </a:r>
            <a:endParaRPr lang="en-US" sz="1200" kern="1200" dirty="0">
              <a:solidFill>
                <a:schemeClr val="tx1"/>
              </a:solidFill>
              <a:effectLst/>
              <a:latin typeface="+mn-lt"/>
              <a:ea typeface="+mn-ea"/>
              <a:cs typeface="+mn-cs"/>
            </a:endParaRPr>
          </a:p>
          <a:p>
            <a:pPr lvl="1"/>
            <a:r>
              <a:rPr lang="en-US" sz="1200" i="1" kern="1200" dirty="0">
                <a:solidFill>
                  <a:schemeClr val="tx1"/>
                </a:solidFill>
                <a:effectLst/>
                <a:latin typeface="+mn-lt"/>
                <a:ea typeface="+mn-ea"/>
                <a:cs typeface="+mn-cs"/>
              </a:rPr>
              <a:t>2. Engages in self-assessment &amp; -monitoring</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Goal setting, following through, timelines</a:t>
            </a:r>
            <a:endParaRPr lang="en-US" sz="1200" kern="1200" dirty="0">
              <a:solidFill>
                <a:schemeClr val="tx1"/>
              </a:solidFill>
              <a:effectLst/>
              <a:latin typeface="+mn-lt"/>
              <a:ea typeface="+mn-ea"/>
              <a:cs typeface="+mn-cs"/>
            </a:endParaRPr>
          </a:p>
          <a:p>
            <a:pPr lvl="1"/>
            <a:r>
              <a:rPr lang="en-US" sz="1200" i="1" kern="1200" dirty="0">
                <a:solidFill>
                  <a:schemeClr val="tx1"/>
                </a:solidFill>
                <a:effectLst/>
                <a:latin typeface="+mn-lt"/>
                <a:ea typeface="+mn-ea"/>
                <a:cs typeface="+mn-cs"/>
              </a:rPr>
              <a:t>3. Respect mentor’s time </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Respectful of the mentor’s time</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Punctual</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Show up with agenda (prepare for meetings)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Have a list of topics to discuss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Have action items to do in follow-up</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Have time lines for projects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Realize they probably mentors others and have their own projects - and you are not the only one</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Send manuscripts or documents for editing in plenty of advance</a:t>
            </a:r>
            <a:endParaRPr lang="en-US" sz="1200" kern="1200" dirty="0">
              <a:solidFill>
                <a:schemeClr val="tx1"/>
              </a:solidFill>
              <a:effectLst/>
              <a:latin typeface="+mn-lt"/>
              <a:ea typeface="+mn-ea"/>
              <a:cs typeface="+mn-cs"/>
            </a:endParaRPr>
          </a:p>
          <a:p>
            <a:pPr lvl="1"/>
            <a:r>
              <a:rPr lang="en-US" sz="1200" i="1" kern="1200" dirty="0">
                <a:solidFill>
                  <a:schemeClr val="tx1"/>
                </a:solidFill>
                <a:effectLst/>
                <a:latin typeface="+mn-lt"/>
                <a:ea typeface="+mn-ea"/>
                <a:cs typeface="+mn-cs"/>
              </a:rPr>
              <a:t>4. Comfortable asking for assistance</a:t>
            </a:r>
            <a:endParaRPr lang="en-US" sz="1200" kern="1200" dirty="0">
              <a:solidFill>
                <a:schemeClr val="tx1"/>
              </a:solidFill>
              <a:effectLst/>
              <a:latin typeface="+mn-lt"/>
              <a:ea typeface="+mn-ea"/>
              <a:cs typeface="+mn-cs"/>
            </a:endParaRPr>
          </a:p>
          <a:p>
            <a:pPr lvl="1"/>
            <a:r>
              <a:rPr lang="en-US" sz="1200" i="1" kern="1200" dirty="0">
                <a:solidFill>
                  <a:schemeClr val="tx1"/>
                </a:solidFill>
                <a:effectLst/>
                <a:latin typeface="+mn-lt"/>
                <a:ea typeface="+mn-ea"/>
                <a:cs typeface="+mn-cs"/>
              </a:rPr>
              <a:t>5. Receptive &amp; Appreciates the mentor’s advice</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Open to hearing new ideas and perspectives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Active listeners</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Respectful of mentors input</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Don’t just ignore the advice, you don’t have to follow every bit, but discuss it with mentor</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Open to feedback (&amp; courageous to effect change based on the feedback)</a:t>
            </a:r>
            <a:endParaRPr lang="en-US" sz="1200" kern="1200" dirty="0">
              <a:solidFill>
                <a:schemeClr val="tx1"/>
              </a:solidFill>
              <a:effectLst/>
              <a:latin typeface="+mn-lt"/>
              <a:ea typeface="+mn-ea"/>
              <a:cs typeface="+mn-cs"/>
            </a:endParaRPr>
          </a:p>
          <a:p>
            <a:pPr lvl="1"/>
            <a:r>
              <a:rPr lang="en-US" sz="1200" i="1" kern="1200" dirty="0">
                <a:solidFill>
                  <a:schemeClr val="tx1"/>
                </a:solidFill>
                <a:effectLst/>
                <a:latin typeface="+mn-lt"/>
                <a:ea typeface="+mn-ea"/>
                <a:cs typeface="+mn-cs"/>
              </a:rPr>
              <a:t>6. Acts with integrity (honest and trustworthy)</a:t>
            </a:r>
            <a:endParaRPr lang="en-US" sz="1200" kern="1200" dirty="0">
              <a:solidFill>
                <a:schemeClr val="tx1"/>
              </a:solidFill>
              <a:effectLst/>
              <a:latin typeface="+mn-lt"/>
              <a:ea typeface="+mn-ea"/>
              <a:cs typeface="+mn-cs"/>
            </a:endParaRPr>
          </a:p>
          <a:p>
            <a:pPr lvl="1"/>
            <a:r>
              <a:rPr lang="en-US" sz="1200" i="1" kern="1200" dirty="0">
                <a:solidFill>
                  <a:schemeClr val="tx1"/>
                </a:solidFill>
                <a:effectLst/>
                <a:latin typeface="+mn-lt"/>
                <a:ea typeface="+mn-ea"/>
                <a:cs typeface="+mn-cs"/>
              </a:rPr>
              <a:t>7. Passion to succeed</a:t>
            </a:r>
          </a:p>
          <a:p>
            <a:pPr lvl="1"/>
            <a:endParaRPr lang="en-US" sz="1200" i="1" kern="1200" dirty="0">
              <a:solidFill>
                <a:schemeClr val="tx1"/>
              </a:solidFill>
              <a:effectLst/>
              <a:latin typeface="+mn-lt"/>
              <a:ea typeface="+mn-ea"/>
              <a:cs typeface="+mn-cs"/>
            </a:endParaRPr>
          </a:p>
          <a:p>
            <a:pPr lvl="1"/>
            <a:endParaRPr lang="en-US" sz="1200" i="1" kern="1200" dirty="0">
              <a:solidFill>
                <a:schemeClr val="tx1"/>
              </a:solidFill>
              <a:effectLst/>
              <a:latin typeface="+mn-lt"/>
              <a:ea typeface="+mn-ea"/>
              <a:cs typeface="+mn-cs"/>
            </a:endParaRPr>
          </a:p>
          <a:p>
            <a:pPr lvl="1"/>
            <a:endParaRPr lang="en-US" sz="1200" i="1"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Long term: “Tell your mentor how much the relationship has helped you or how much you appreciate the advice that has been given. Regularly update your mentor on your successes and explain how your mentor’s work contributed. “</a:t>
            </a:r>
            <a:endParaRPr lang="en-US" dirty="0"/>
          </a:p>
          <a:p>
            <a:pPr lvl="1"/>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19</a:t>
            </a:fld>
            <a:endParaRPr lang="en-US"/>
          </a:p>
        </p:txBody>
      </p:sp>
    </p:spTree>
    <p:extLst>
      <p:ext uri="{BB962C8B-B14F-4D97-AF65-F5344CB8AC3E}">
        <p14:creationId xmlns:p14="http://schemas.microsoft.com/office/powerpoint/2010/main" val="291843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20</a:t>
            </a:fld>
            <a:endParaRPr lang="en-US"/>
          </a:p>
        </p:txBody>
      </p:sp>
    </p:spTree>
    <p:extLst>
      <p:ext uri="{BB962C8B-B14F-4D97-AF65-F5344CB8AC3E}">
        <p14:creationId xmlns:p14="http://schemas.microsoft.com/office/powerpoint/2010/main" val="1147525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y’all</a:t>
            </a:r>
            <a:r>
              <a:rPr lang="en-US" sz="1200" kern="1200" dirty="0">
                <a:solidFill>
                  <a:schemeClr val="tx1"/>
                </a:solidFill>
                <a:effectLst/>
                <a:latin typeface="+mn-lt"/>
                <a:ea typeface="+mn-ea"/>
                <a:cs typeface="+mn-cs"/>
              </a:rPr>
              <a:t> are probably feeling like career goals are the last thing you want to discuss, in the throws of a grueling year where just getting through it is a worthy goal.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you all are going to be facing career transitions before you know it, and helpless-ness yet knowing it’s expected you’ll do this is, in my opinion, worse than not having a road map. Thus, my goal here is to give you agency in how to navigate this. </a:t>
            </a:r>
          </a:p>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a:t>
            </a:fld>
            <a:endParaRPr lang="en-US"/>
          </a:p>
        </p:txBody>
      </p:sp>
    </p:spTree>
    <p:extLst>
      <p:ext uri="{BB962C8B-B14F-4D97-AF65-F5344CB8AC3E}">
        <p14:creationId xmlns:p14="http://schemas.microsoft.com/office/powerpoint/2010/main" val="2345141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Case Report &lt; Abstract &lt; Manuscript (Paper) </a:t>
            </a:r>
          </a:p>
          <a:p>
            <a:endParaRPr lang="en-US" dirty="0"/>
          </a:p>
          <a:p>
            <a:r>
              <a:rPr lang="en-US" dirty="0"/>
              <a:t>Original research (manuscript, letter to editor)</a:t>
            </a:r>
          </a:p>
          <a:p>
            <a:r>
              <a:rPr lang="en-US" dirty="0"/>
              <a:t>Reviews</a:t>
            </a:r>
          </a:p>
          <a:p>
            <a:r>
              <a:rPr lang="en-US" dirty="0"/>
              <a:t>Editorials</a:t>
            </a:r>
          </a:p>
          <a:p>
            <a:r>
              <a:rPr lang="en-US" dirty="0"/>
              <a:t>Meta-analysis</a:t>
            </a:r>
          </a:p>
          <a:p>
            <a:r>
              <a:rPr lang="en-US" dirty="0"/>
              <a:t>Clinical trials</a:t>
            </a:r>
          </a:p>
          <a:p>
            <a:r>
              <a:rPr lang="en-US" dirty="0"/>
              <a:t>Case reports</a:t>
            </a:r>
          </a:p>
          <a:p>
            <a:r>
              <a:rPr lang="en-US" dirty="0"/>
              <a:t>Quality improvement</a:t>
            </a:r>
          </a:p>
          <a:p>
            <a:r>
              <a:rPr lang="en-US" dirty="0"/>
              <a:t>Basic science</a:t>
            </a:r>
          </a:p>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21</a:t>
            </a:fld>
            <a:endParaRPr lang="en-US"/>
          </a:p>
        </p:txBody>
      </p:sp>
    </p:spTree>
    <p:extLst>
      <p:ext uri="{BB962C8B-B14F-4D97-AF65-F5344CB8AC3E}">
        <p14:creationId xmlns:p14="http://schemas.microsoft.com/office/powerpoint/2010/main" val="105716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22</a:t>
            </a:fld>
            <a:endParaRPr lang="en-US"/>
          </a:p>
        </p:txBody>
      </p:sp>
    </p:spTree>
    <p:extLst>
      <p:ext uri="{BB962C8B-B14F-4D97-AF65-F5344CB8AC3E}">
        <p14:creationId xmlns:p14="http://schemas.microsoft.com/office/powerpoint/2010/main" val="2976355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23</a:t>
            </a:fld>
            <a:endParaRPr lang="en-US"/>
          </a:p>
        </p:txBody>
      </p:sp>
    </p:spTree>
    <p:extLst>
      <p:ext uri="{BB962C8B-B14F-4D97-AF65-F5344CB8AC3E}">
        <p14:creationId xmlns:p14="http://schemas.microsoft.com/office/powerpoint/2010/main" val="1278264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useful to any type of career. </a:t>
            </a:r>
          </a:p>
          <a:p>
            <a:endParaRPr lang="en-US" dirty="0"/>
          </a:p>
          <a:p>
            <a:r>
              <a:rPr lang="en-US" dirty="0"/>
              <a:t>Craft your project with an eye toward dissemination +/- publication</a:t>
            </a:r>
          </a:p>
          <a:p>
            <a:endParaRPr lang="en-US" dirty="0"/>
          </a:p>
          <a:p>
            <a:endParaRPr lang="en-US" dirty="0"/>
          </a:p>
          <a:p>
            <a:pPr lvl="1"/>
            <a:r>
              <a:rPr lang="en-US" dirty="0"/>
              <a:t>SGIM west regional meeting (Fall)</a:t>
            </a:r>
          </a:p>
          <a:p>
            <a:pPr lvl="1"/>
            <a:r>
              <a:rPr lang="en-US" dirty="0"/>
              <a:t>National ACP and SGIM meetings (Spring)</a:t>
            </a:r>
          </a:p>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24</a:t>
            </a:fld>
            <a:endParaRPr lang="en-US"/>
          </a:p>
        </p:txBody>
      </p:sp>
    </p:spTree>
    <p:extLst>
      <p:ext uri="{BB962C8B-B14F-4D97-AF65-F5344CB8AC3E}">
        <p14:creationId xmlns:p14="http://schemas.microsoft.com/office/powerpoint/2010/main" val="231403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REQUIRED for cards, GI, heme/</a:t>
            </a:r>
            <a:r>
              <a:rPr lang="en-US" dirty="0" err="1"/>
              <a:t>onc</a:t>
            </a:r>
            <a:r>
              <a:rPr lang="en-US" dirty="0"/>
              <a:t>. +/- for </a:t>
            </a:r>
            <a:r>
              <a:rPr lang="en-US" dirty="0" err="1"/>
              <a:t>Pulm</a:t>
            </a:r>
            <a:r>
              <a:rPr lang="en-US" dirty="0"/>
              <a:t>. Required for any specialty if seeking a competitive location. </a:t>
            </a:r>
          </a:p>
          <a:p>
            <a:endParaRPr lang="en-US" dirty="0"/>
          </a:p>
          <a:p>
            <a:r>
              <a:rPr lang="en-US" dirty="0"/>
              <a:t>Remember the promotions criteria – these are the way they are because research (aka NIH dollars) drive an institutions national stature. </a:t>
            </a:r>
          </a:p>
          <a:p>
            <a:r>
              <a:rPr lang="en-US" dirty="0"/>
              <a:t>Also, division chiefs are most (exclusively) interested in hiring faculty who can secure external funding. Your research can help your mentor in this. </a:t>
            </a:r>
          </a:p>
          <a:p>
            <a:endParaRPr lang="en-US" dirty="0"/>
          </a:p>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25</a:t>
            </a:fld>
            <a:endParaRPr lang="en-US"/>
          </a:p>
        </p:txBody>
      </p:sp>
    </p:spTree>
    <p:extLst>
      <p:ext uri="{BB962C8B-B14F-4D97-AF65-F5344CB8AC3E}">
        <p14:creationId xmlns:p14="http://schemas.microsoft.com/office/powerpoint/2010/main" val="71096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entail: find a good case, write it up</a:t>
            </a:r>
          </a:p>
        </p:txBody>
      </p:sp>
      <p:sp>
        <p:nvSpPr>
          <p:cNvPr id="4" name="Slide Number Placeholder 3"/>
          <p:cNvSpPr>
            <a:spLocks noGrp="1"/>
          </p:cNvSpPr>
          <p:nvPr>
            <p:ph type="sldNum" sz="quarter" idx="5"/>
          </p:nvPr>
        </p:nvSpPr>
        <p:spPr/>
        <p:txBody>
          <a:bodyPr/>
          <a:lstStyle/>
          <a:p>
            <a:fld id="{740A31EC-B52C-6C4F-84FF-133F08833784}" type="slidenum">
              <a:rPr lang="en-US" smtClean="0"/>
              <a:t>26</a:t>
            </a:fld>
            <a:endParaRPr lang="en-US"/>
          </a:p>
        </p:txBody>
      </p:sp>
    </p:spTree>
    <p:extLst>
      <p:ext uri="{BB962C8B-B14F-4D97-AF65-F5344CB8AC3E}">
        <p14:creationId xmlns:p14="http://schemas.microsoft.com/office/powerpoint/2010/main" val="426789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27</a:t>
            </a:fld>
            <a:endParaRPr lang="en-US"/>
          </a:p>
        </p:txBody>
      </p:sp>
    </p:spTree>
    <p:extLst>
      <p:ext uri="{BB962C8B-B14F-4D97-AF65-F5344CB8AC3E}">
        <p14:creationId xmlns:p14="http://schemas.microsoft.com/office/powerpoint/2010/main" val="3127257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28</a:t>
            </a:fld>
            <a:endParaRPr lang="en-US"/>
          </a:p>
        </p:txBody>
      </p:sp>
    </p:spTree>
    <p:extLst>
      <p:ext uri="{BB962C8B-B14F-4D97-AF65-F5344CB8AC3E}">
        <p14:creationId xmlns:p14="http://schemas.microsoft.com/office/powerpoint/2010/main" val="1456846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29</a:t>
            </a:fld>
            <a:endParaRPr lang="en-US"/>
          </a:p>
        </p:txBody>
      </p:sp>
    </p:spTree>
    <p:extLst>
      <p:ext uri="{BB962C8B-B14F-4D97-AF65-F5344CB8AC3E}">
        <p14:creationId xmlns:p14="http://schemas.microsoft.com/office/powerpoint/2010/main" val="2014411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30</a:t>
            </a:fld>
            <a:endParaRPr lang="en-US"/>
          </a:p>
        </p:txBody>
      </p:sp>
    </p:spTree>
    <p:extLst>
      <p:ext uri="{BB962C8B-B14F-4D97-AF65-F5344CB8AC3E}">
        <p14:creationId xmlns:p14="http://schemas.microsoft.com/office/powerpoint/2010/main" val="191087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3</a:t>
            </a:fld>
            <a:endParaRPr lang="en-US"/>
          </a:p>
        </p:txBody>
      </p:sp>
    </p:spTree>
    <p:extLst>
      <p:ext uri="{BB962C8B-B14F-4D97-AF65-F5344CB8AC3E}">
        <p14:creationId xmlns:p14="http://schemas.microsoft.com/office/powerpoint/2010/main" val="3451855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anyone is at the point in their career where their considering </a:t>
            </a:r>
            <a:r>
              <a:rPr lang="en-US" dirty="0" err="1"/>
              <a:t>meanginful</a:t>
            </a:r>
            <a:r>
              <a:rPr lang="en-US" dirty="0"/>
              <a:t> participation in a trial… I am probably wasting your time by making you sit through this</a:t>
            </a:r>
          </a:p>
        </p:txBody>
      </p:sp>
      <p:sp>
        <p:nvSpPr>
          <p:cNvPr id="4" name="Slide Number Placeholder 3"/>
          <p:cNvSpPr>
            <a:spLocks noGrp="1"/>
          </p:cNvSpPr>
          <p:nvPr>
            <p:ph type="sldNum" sz="quarter" idx="5"/>
          </p:nvPr>
        </p:nvSpPr>
        <p:spPr/>
        <p:txBody>
          <a:bodyPr/>
          <a:lstStyle/>
          <a:p>
            <a:fld id="{740A31EC-B52C-6C4F-84FF-133F08833784}" type="slidenum">
              <a:rPr lang="en-US" smtClean="0"/>
              <a:t>31</a:t>
            </a:fld>
            <a:endParaRPr lang="en-US"/>
          </a:p>
        </p:txBody>
      </p:sp>
    </p:spTree>
    <p:extLst>
      <p:ext uri="{BB962C8B-B14F-4D97-AF65-F5344CB8AC3E}">
        <p14:creationId xmlns:p14="http://schemas.microsoft.com/office/powerpoint/2010/main" val="1163135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seriously, don’t get involved in a trial. </a:t>
            </a:r>
          </a:p>
          <a:p>
            <a:endParaRPr lang="en-US" dirty="0"/>
          </a:p>
          <a:p>
            <a:r>
              <a:rPr lang="en-US" dirty="0"/>
              <a:t>This is just to emphasize that the distance between intro to research and meaningful impact is surmountable.</a:t>
            </a:r>
          </a:p>
        </p:txBody>
      </p:sp>
      <p:sp>
        <p:nvSpPr>
          <p:cNvPr id="4" name="Slide Number Placeholder 3"/>
          <p:cNvSpPr>
            <a:spLocks noGrp="1"/>
          </p:cNvSpPr>
          <p:nvPr>
            <p:ph type="sldNum" sz="quarter" idx="5"/>
          </p:nvPr>
        </p:nvSpPr>
        <p:spPr/>
        <p:txBody>
          <a:bodyPr/>
          <a:lstStyle/>
          <a:p>
            <a:fld id="{740A31EC-B52C-6C4F-84FF-133F08833784}" type="slidenum">
              <a:rPr lang="en-US" smtClean="0"/>
              <a:t>32</a:t>
            </a:fld>
            <a:endParaRPr lang="en-US"/>
          </a:p>
        </p:txBody>
      </p:sp>
    </p:spTree>
    <p:extLst>
      <p:ext uri="{BB962C8B-B14F-4D97-AF65-F5344CB8AC3E}">
        <p14:creationId xmlns:p14="http://schemas.microsoft.com/office/powerpoint/2010/main" val="116242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 10 weeks do not count the 1 week of vacation that goes in to each year’s elective block</a:t>
            </a:r>
          </a:p>
        </p:txBody>
      </p:sp>
      <p:sp>
        <p:nvSpPr>
          <p:cNvPr id="4" name="Slide Number Placeholder 3"/>
          <p:cNvSpPr>
            <a:spLocks noGrp="1"/>
          </p:cNvSpPr>
          <p:nvPr>
            <p:ph type="sldNum" sz="quarter" idx="5"/>
          </p:nvPr>
        </p:nvSpPr>
        <p:spPr/>
        <p:txBody>
          <a:bodyPr/>
          <a:lstStyle/>
          <a:p>
            <a:fld id="{740A31EC-B52C-6C4F-84FF-133F08833784}" type="slidenum">
              <a:rPr lang="en-US" smtClean="0"/>
              <a:t>33</a:t>
            </a:fld>
            <a:endParaRPr lang="en-US"/>
          </a:p>
        </p:txBody>
      </p:sp>
    </p:spTree>
    <p:extLst>
      <p:ext uri="{BB962C8B-B14F-4D97-AF65-F5344CB8AC3E}">
        <p14:creationId xmlns:p14="http://schemas.microsoft.com/office/powerpoint/2010/main" val="639446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34</a:t>
            </a:fld>
            <a:endParaRPr lang="en-US"/>
          </a:p>
        </p:txBody>
      </p:sp>
    </p:spTree>
    <p:extLst>
      <p:ext uri="{BB962C8B-B14F-4D97-AF65-F5344CB8AC3E}">
        <p14:creationId xmlns:p14="http://schemas.microsoft.com/office/powerpoint/2010/main" val="3217340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35</a:t>
            </a:fld>
            <a:endParaRPr lang="en-US"/>
          </a:p>
        </p:txBody>
      </p:sp>
    </p:spTree>
    <p:extLst>
      <p:ext uri="{BB962C8B-B14F-4D97-AF65-F5344CB8AC3E}">
        <p14:creationId xmlns:p14="http://schemas.microsoft.com/office/powerpoint/2010/main" val="3489161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Skipped rapidly through these except to mention that the feature exists and that this is why you might get one of these programs… probably better for people to learn as they do </a:t>
            </a:r>
          </a:p>
        </p:txBody>
      </p:sp>
      <p:sp>
        <p:nvSpPr>
          <p:cNvPr id="4" name="Slide Number Placeholder 3"/>
          <p:cNvSpPr>
            <a:spLocks noGrp="1"/>
          </p:cNvSpPr>
          <p:nvPr>
            <p:ph type="sldNum" sz="quarter" idx="5"/>
          </p:nvPr>
        </p:nvSpPr>
        <p:spPr/>
        <p:txBody>
          <a:bodyPr/>
          <a:lstStyle/>
          <a:p>
            <a:fld id="{740A31EC-B52C-6C4F-84FF-133F08833784}" type="slidenum">
              <a:rPr lang="en-US" smtClean="0"/>
              <a:t>37</a:t>
            </a:fld>
            <a:endParaRPr lang="en-US"/>
          </a:p>
        </p:txBody>
      </p:sp>
    </p:spTree>
    <p:extLst>
      <p:ext uri="{BB962C8B-B14F-4D97-AF65-F5344CB8AC3E}">
        <p14:creationId xmlns:p14="http://schemas.microsoft.com/office/powerpoint/2010/main" val="2546232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Center for Clinical and Translational Science (CCTS) Study Design and Biostatistics Center (SDBC) is set up to assist clinical researchers in design, statistics, etc. Two links that are probably most helpful to our level of training are: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3"/>
              </a:rPr>
              <a:t>https://medicine.utah.edu/ccts/sdbc/get_started.php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hlinkClick r:id="rId4"/>
              </a:rPr>
              <a:t>https://medicine.utah.edu/ccts/sdbc/resources/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those who are interested in formerly requesting collaboration with a statistician, they do request that your project mentor be involved (main reasons: the collaboration is time consuming and collaboration with faculty is part of how the SDBC CCTS proves to their grant funders that they are providing a useful service). </a:t>
            </a:r>
            <a:r>
              <a:rPr lang="en-US" sz="1200" kern="1200">
                <a:solidFill>
                  <a:schemeClr val="tx1"/>
                </a:solidFill>
                <a:effectLst/>
                <a:latin typeface="+mn-lt"/>
                <a:ea typeface="+mn-ea"/>
                <a:cs typeface="+mn-cs"/>
              </a:rPr>
              <a:t>This is probably advisable regardless of their policy </a:t>
            </a:r>
            <a:r>
              <a:rPr lang="en-US" sz="1200" kern="1200">
                <a:solidFill>
                  <a:schemeClr val="tx1"/>
                </a:solidFill>
                <a:effectLst/>
                <a:latin typeface="+mn-lt"/>
                <a:ea typeface="+mn-ea"/>
                <a:cs typeface="+mn-cs"/>
                <a:sym typeface="Apple Color Emoji" pitchFamily="2" charset="0"/>
              </a:rPr>
              <a:t>😝</a:t>
            </a:r>
            <a:r>
              <a:rPr lang="en-US" sz="1200" kern="120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41</a:t>
            </a:fld>
            <a:endParaRPr lang="en-US"/>
          </a:p>
        </p:txBody>
      </p:sp>
    </p:spTree>
    <p:extLst>
      <p:ext uri="{BB962C8B-B14F-4D97-AF65-F5344CB8AC3E}">
        <p14:creationId xmlns:p14="http://schemas.microsoft.com/office/powerpoint/2010/main" val="42119529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42</a:t>
            </a:fld>
            <a:endParaRPr lang="en-US"/>
          </a:p>
        </p:txBody>
      </p:sp>
    </p:spTree>
    <p:extLst>
      <p:ext uri="{BB962C8B-B14F-4D97-AF65-F5344CB8AC3E}">
        <p14:creationId xmlns:p14="http://schemas.microsoft.com/office/powerpoint/2010/main" val="1582015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43</a:t>
            </a:fld>
            <a:endParaRPr lang="en-US"/>
          </a:p>
        </p:txBody>
      </p:sp>
    </p:spTree>
    <p:extLst>
      <p:ext uri="{BB962C8B-B14F-4D97-AF65-F5344CB8AC3E}">
        <p14:creationId xmlns:p14="http://schemas.microsoft.com/office/powerpoint/2010/main" val="1887006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44</a:t>
            </a:fld>
            <a:endParaRPr lang="en-US"/>
          </a:p>
        </p:txBody>
      </p:sp>
    </p:spTree>
    <p:extLst>
      <p:ext uri="{BB962C8B-B14F-4D97-AF65-F5344CB8AC3E}">
        <p14:creationId xmlns:p14="http://schemas.microsoft.com/office/powerpoint/2010/main" val="130800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 policy: </a:t>
            </a:r>
          </a:p>
          <a:p>
            <a:endParaRPr lang="en-US" dirty="0"/>
          </a:p>
          <a:p>
            <a:r>
              <a:rPr lang="en-US" dirty="0"/>
              <a:t>Resident Scholarly Activity Definition for Annual ACGME Report </a:t>
            </a:r>
          </a:p>
          <a:p>
            <a:r>
              <a:rPr lang="en-US" dirty="0"/>
              <a:t>At the culmination of the PGY3 year, the program is required to report each resident’s scholarly activity throughout the three year training program. This information will be collected from each resident before he or she may check out of the program. The ACGME categories are: </a:t>
            </a:r>
          </a:p>
          <a:p>
            <a:pPr marL="228600" indent="-228600">
              <a:buAutoNum type="arabicPeriod"/>
            </a:pPr>
            <a:r>
              <a:rPr lang="en-US" dirty="0"/>
              <a:t>Publication of original research in peer-reviewed journals </a:t>
            </a:r>
          </a:p>
          <a:p>
            <a:pPr marL="228600" indent="-228600">
              <a:buAutoNum type="arabicPeriod"/>
            </a:pPr>
            <a:r>
              <a:rPr lang="en-US" dirty="0"/>
              <a:t>Abstracts, posters, or presentations given at international, national, or regional meetings  </a:t>
            </a:r>
          </a:p>
          <a:p>
            <a:pPr marL="228600" indent="-228600">
              <a:buAutoNum type="arabicPeriod"/>
            </a:pPr>
            <a:r>
              <a:rPr lang="en-US" dirty="0"/>
              <a:t>Publication of chapters or textbooks </a:t>
            </a:r>
          </a:p>
          <a:p>
            <a:pPr marL="228600" indent="-228600">
              <a:buAutoNum type="arabicPeriod"/>
            </a:pPr>
            <a:r>
              <a:rPr lang="en-US" dirty="0"/>
              <a:t>Participation in funded or non-funded basic science or clinical </a:t>
            </a:r>
            <a:r>
              <a:rPr lang="en-US"/>
              <a:t>outcomes research</a:t>
            </a:r>
          </a:p>
          <a:p>
            <a:pPr marL="228600" indent="-228600">
              <a:buAutoNum type="arabicPeriod"/>
            </a:pPr>
            <a:r>
              <a:rPr lang="en-US"/>
              <a:t>Lecture </a:t>
            </a:r>
            <a:r>
              <a:rPr lang="en-US" dirty="0"/>
              <a:t>or presentation (such as grand rounds or case presentations) of at least 30 minutes duration within the sponsoring institution or program</a:t>
            </a:r>
          </a:p>
          <a:p>
            <a:endParaRPr lang="en-US" dirty="0"/>
          </a:p>
          <a:p>
            <a:r>
              <a:rPr lang="en-US" dirty="0"/>
              <a:t>ACGME Policy  (Updated 2019) - </a:t>
            </a:r>
            <a:r>
              <a:rPr lang="en-US" dirty="0">
                <a:hlinkClick r:id="rId3"/>
              </a:rPr>
              <a:t>https://www.acgme.org/Portals/0/PFAssets/ProgramRequirements/140_InternalMedicine_2019.pdf?ver=2019-06-25-100749-597</a:t>
            </a:r>
            <a:endParaRPr lang="en-US" dirty="0"/>
          </a:p>
          <a:p>
            <a:r>
              <a:rPr lang="en-US" sz="1200" b="1" i="0" u="none" strike="noStrike" kern="1200" dirty="0">
                <a:solidFill>
                  <a:schemeClr val="tx1"/>
                </a:solidFill>
                <a:effectLst/>
                <a:latin typeface="+mn-lt"/>
                <a:ea typeface="+mn-ea"/>
                <a:cs typeface="+mn-cs"/>
              </a:rPr>
              <a:t>IV.D.3. Resident Scholarly Activity </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IV.D.3.a) Residents must participate in scholarship. (Core) </a:t>
            </a:r>
          </a:p>
          <a:p>
            <a:r>
              <a:rPr lang="en-US" sz="1200" b="0" i="0" u="none" strike="noStrike" kern="1200" dirty="0">
                <a:solidFill>
                  <a:schemeClr val="tx1"/>
                </a:solidFill>
                <a:effectLst/>
                <a:latin typeface="+mn-lt"/>
                <a:ea typeface="+mn-ea"/>
                <a:cs typeface="+mn-cs"/>
              </a:rPr>
              <a:t>IV.D.3.a).(1) While in the program, at least 50 percent of a program’s residents must have demonstrated dissemination engaged in more than one of the following scholarly activities: participation in grand rounds, posters, workshops, quality improvement presentations, podium presentations, grant leadership, non-peer-reviewed print/electronic resources, articles or publications, book chapters, textbooks, webinars, service on professional committees, or serving as a journal reviewer, journal editorial board member, or editor. (Outcome)</a:t>
            </a:r>
          </a:p>
          <a:p>
            <a:endParaRPr lang="en-US" dirty="0"/>
          </a:p>
          <a:p>
            <a:endParaRPr lang="en-US" dirty="0"/>
          </a:p>
          <a:p>
            <a:r>
              <a:rPr lang="en-US" dirty="0" err="1"/>
              <a:t>Medhub</a:t>
            </a:r>
            <a:r>
              <a:rPr lang="en-US" dirty="0"/>
              <a:t> -&gt; Residency </a:t>
            </a:r>
            <a:r>
              <a:rPr lang="en-US" dirty="0" err="1"/>
              <a:t>Policites</a:t>
            </a:r>
            <a:r>
              <a:rPr lang="en-US" dirty="0"/>
              <a:t>: official policy</a:t>
            </a:r>
          </a:p>
          <a:p>
            <a:endParaRPr lang="en-US" dirty="0"/>
          </a:p>
          <a:p>
            <a:r>
              <a:rPr lang="en-US" dirty="0"/>
              <a:t>As of Nov 7 2019:</a:t>
            </a:r>
          </a:p>
          <a:p>
            <a:endParaRPr lang="en-US" dirty="0"/>
          </a:p>
          <a:p>
            <a:r>
              <a:rPr lang="en-US" dirty="0"/>
              <a:t>UNIVERSITY OF UTAH DEPARTMENT OF MEDICINE Medicine Residency Program – University Health Care </a:t>
            </a:r>
          </a:p>
          <a:p>
            <a:r>
              <a:rPr lang="en-US" dirty="0"/>
              <a:t>SCHOLARLY WORK, RESEARCH, AND SENIOR TALK POLICY REVISED: September 2014 </a:t>
            </a:r>
          </a:p>
          <a:p>
            <a:endParaRPr lang="en-US" dirty="0"/>
          </a:p>
          <a:p>
            <a:r>
              <a:rPr lang="en-US" dirty="0"/>
              <a:t>The Internal Medicine Residency Program recognizes the need for establishing and maintaining an environment of inquiry and scholarly activity towards improving professional education.  Resident projects supported by sound educational principles are encouraged. Is it this program’s intent that each resident participates in scholarly activity, as defined by the ACGME. </a:t>
            </a:r>
          </a:p>
          <a:p>
            <a:endParaRPr lang="en-US" dirty="0"/>
          </a:p>
          <a:p>
            <a:r>
              <a:rPr lang="en-US" dirty="0"/>
              <a:t>Residents should discuss their research interests with their assigned Associate Program Director at semiannual reviews. The Program Director is also available to meet with residents to discuss scholarly pursuits. The program leadership will help connect residents with faculty in the area of interest. </a:t>
            </a:r>
          </a:p>
          <a:p>
            <a:endParaRPr lang="en-US" dirty="0"/>
          </a:p>
          <a:p>
            <a:r>
              <a:rPr lang="en-US" dirty="0"/>
              <a:t>The program has also set aside funds to assist residents with travel expenses associated with presenting at conferences, see the Travel Policy for more information.</a:t>
            </a:r>
          </a:p>
          <a:p>
            <a:endParaRPr lang="en-US" dirty="0"/>
          </a:p>
          <a:p>
            <a:r>
              <a:rPr lang="en-US" dirty="0"/>
              <a:t>Resident Scholarly Activity Definition for Annual ACGME Report:</a:t>
            </a:r>
          </a:p>
          <a:p>
            <a:r>
              <a:rPr lang="en-US" dirty="0"/>
              <a:t>At the culmination of the PGY3 year, the program is required to report each resident’s scholarly activity throughout the three year training program. This information will be collected from each resident before he or she may check out of the program. </a:t>
            </a:r>
          </a:p>
          <a:p>
            <a:endParaRPr lang="en-US" dirty="0"/>
          </a:p>
          <a:p>
            <a:r>
              <a:rPr lang="en-US" dirty="0"/>
              <a:t>The ACGME categories are: </a:t>
            </a:r>
          </a:p>
          <a:p>
            <a:pPr marL="228600" indent="-228600">
              <a:buAutoNum type="arabicPeriod"/>
            </a:pPr>
            <a:r>
              <a:rPr lang="en-US" dirty="0"/>
              <a:t>Publication of original research in peer-reviewed journals </a:t>
            </a:r>
          </a:p>
          <a:p>
            <a:pPr marL="228600" indent="-228600">
              <a:buAutoNum type="arabicPeriod"/>
            </a:pPr>
            <a:r>
              <a:rPr lang="en-US" dirty="0"/>
              <a:t>Abstracts, posters, or presentations given at international, national, or regional meetings </a:t>
            </a:r>
          </a:p>
          <a:p>
            <a:pPr marL="228600" indent="-228600">
              <a:buAutoNum type="arabicPeriod"/>
            </a:pPr>
            <a:r>
              <a:rPr lang="en-US" dirty="0"/>
              <a:t>Publication of chapters or textbooks </a:t>
            </a:r>
          </a:p>
          <a:p>
            <a:pPr marL="228600" indent="-228600">
              <a:buAutoNum type="arabicPeriod"/>
            </a:pPr>
            <a:r>
              <a:rPr lang="en-US" dirty="0"/>
              <a:t>Participation in funded or non-funded basic science or clinical outcomes research </a:t>
            </a:r>
          </a:p>
          <a:p>
            <a:pPr marL="228600" indent="-228600">
              <a:buAutoNum type="arabicPeriod"/>
            </a:pPr>
            <a:r>
              <a:rPr lang="en-US" dirty="0"/>
              <a:t>Lecture or presentation (such as grand rounds or case presentations) of at least 30 minutes duration within the sponsoring institution or program </a:t>
            </a:r>
          </a:p>
          <a:p>
            <a:pPr marL="228600" indent="-228600">
              <a:buAutoNum type="arabicPeriod"/>
            </a:pPr>
            <a:endParaRPr lang="en-US" dirty="0"/>
          </a:p>
          <a:p>
            <a:pPr marL="228600" indent="-228600">
              <a:buFont typeface="Arial" panose="020B0604020202020204" pitchFamily="34" charset="0"/>
              <a:buChar char="•"/>
            </a:pPr>
            <a:r>
              <a:rPr lang="en-US" dirty="0"/>
              <a:t>Senior Talk Presentations </a:t>
            </a:r>
          </a:p>
          <a:p>
            <a:pPr marL="228600" indent="-228600">
              <a:buFont typeface="Arial" panose="020B0604020202020204" pitchFamily="34" charset="0"/>
              <a:buChar char="•"/>
            </a:pPr>
            <a:endParaRPr lang="en-US" dirty="0"/>
          </a:p>
          <a:p>
            <a:pPr marL="228600" indent="-228600">
              <a:buFont typeface="Arial" panose="020B0604020202020204" pitchFamily="34" charset="0"/>
              <a:buChar char="•"/>
            </a:pPr>
            <a:r>
              <a:rPr lang="en-US" dirty="0"/>
              <a:t>1. PGY 3 residents who have not completed substantial scholarly work during their residency training will be required to give a Senior Talk. </a:t>
            </a:r>
          </a:p>
          <a:p>
            <a:pPr marL="228600" indent="-228600">
              <a:buFont typeface="Arial" panose="020B0604020202020204" pitchFamily="34" charset="0"/>
              <a:buChar char="•"/>
            </a:pPr>
            <a:r>
              <a:rPr lang="en-US" dirty="0"/>
              <a:t>2. Substantial scholarly work includes (but is not limited to): basic bench or clinical research, published or submitted journal articles, poster presentations or an oral presentation to the American College of Physicians or other medical society, or a quality improvement project.</a:t>
            </a:r>
          </a:p>
          <a:p>
            <a:pPr marL="228600" indent="-228600">
              <a:buFont typeface="Arial" panose="020B0604020202020204" pitchFamily="34" charset="0"/>
              <a:buChar char="•"/>
            </a:pPr>
            <a:r>
              <a:rPr lang="en-US" dirty="0"/>
              <a:t>a. The clinic QI projects organized by attending physicians and morning report presentations will not count toward this requirement. </a:t>
            </a:r>
          </a:p>
          <a:p>
            <a:pPr marL="228600" indent="-228600">
              <a:buFont typeface="Arial" panose="020B0604020202020204" pitchFamily="34" charset="0"/>
              <a:buChar char="•"/>
            </a:pPr>
            <a:r>
              <a:rPr lang="en-US" dirty="0"/>
              <a:t>3. At the beginning of the PGY3 year, the Program Director or designee will review each senior resident’s scholarly work to determine if is it is sufficient, or if a Senior Talk is required. </a:t>
            </a:r>
          </a:p>
          <a:p>
            <a:pPr marL="228600" indent="-228600">
              <a:buFont typeface="Arial" panose="020B0604020202020204" pitchFamily="34" charset="0"/>
              <a:buChar char="•"/>
            </a:pPr>
            <a:r>
              <a:rPr lang="en-US" dirty="0"/>
              <a:t>4. Senior Talks will be presented once at noon conference, likely between January and April of the PGY3 year.</a:t>
            </a:r>
          </a:p>
          <a:p>
            <a:pPr marL="228600" indent="-228600">
              <a:buFont typeface="Arial" panose="020B0604020202020204" pitchFamily="34" charset="0"/>
              <a:buChar char="•"/>
            </a:pPr>
            <a:endParaRPr lang="en-US" dirty="0"/>
          </a:p>
          <a:p>
            <a:pPr marL="228600" indent="-228600">
              <a:buFont typeface="Arial" panose="020B0604020202020204" pitchFamily="34" charset="0"/>
              <a:buChar char="•"/>
            </a:pPr>
            <a:r>
              <a:rPr lang="en-US" dirty="0"/>
              <a:t> Faculty Expectations 1. In accordance with the ACGME requirements, the faculty must establish and maintain an environment of inquiry and scholarship with an active research component. </a:t>
            </a:r>
          </a:p>
          <a:p>
            <a:pPr marL="228600" indent="-228600">
              <a:buFont typeface="Arial" panose="020B0604020202020204" pitchFamily="34" charset="0"/>
              <a:buChar char="•"/>
            </a:pPr>
            <a:r>
              <a:rPr lang="en-US" dirty="0"/>
              <a:t>2. Faculty are expected to encourage and support residents in scholarly activities. </a:t>
            </a:r>
          </a:p>
          <a:p>
            <a:pPr marL="228600" indent="-2286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4</a:t>
            </a:fld>
            <a:endParaRPr lang="en-US"/>
          </a:p>
        </p:txBody>
      </p:sp>
    </p:spTree>
    <p:extLst>
      <p:ext uri="{BB962C8B-B14F-4D97-AF65-F5344CB8AC3E}">
        <p14:creationId xmlns:p14="http://schemas.microsoft.com/office/powerpoint/2010/main" val="2924042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https://csbsutah.co1.qualtrics.com/jfe/form/SV_8pNJngiaVvLHm29</a:t>
            </a:r>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45</a:t>
            </a:fld>
            <a:endParaRPr lang="en-US"/>
          </a:p>
        </p:txBody>
      </p:sp>
    </p:spTree>
    <p:extLst>
      <p:ext uri="{BB962C8B-B14F-4D97-AF65-F5344CB8AC3E}">
        <p14:creationId xmlns:p14="http://schemas.microsoft.com/office/powerpoint/2010/main" val="927649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46</a:t>
            </a:fld>
            <a:endParaRPr lang="en-US"/>
          </a:p>
        </p:txBody>
      </p:sp>
    </p:spTree>
    <p:extLst>
      <p:ext uri="{BB962C8B-B14F-4D97-AF65-F5344CB8AC3E}">
        <p14:creationId xmlns:p14="http://schemas.microsoft.com/office/powerpoint/2010/main" val="29534141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47</a:t>
            </a:fld>
            <a:endParaRPr lang="en-US"/>
          </a:p>
        </p:txBody>
      </p:sp>
    </p:spTree>
    <p:extLst>
      <p:ext uri="{BB962C8B-B14F-4D97-AF65-F5344CB8AC3E}">
        <p14:creationId xmlns:p14="http://schemas.microsoft.com/office/powerpoint/2010/main" val="923764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IRB (we force </a:t>
            </a:r>
            <a:r>
              <a:rPr lang="en-US" sz="1200" kern="1200" dirty="0" err="1">
                <a:solidFill>
                  <a:schemeClr val="tx1"/>
                </a:solidFill>
                <a:effectLst/>
                <a:latin typeface="+mn-lt"/>
                <a:ea typeface="+mn-ea"/>
                <a:cs typeface="+mn-cs"/>
              </a:rPr>
              <a:t>y’all</a:t>
            </a:r>
            <a:r>
              <a:rPr lang="en-US" sz="1200" kern="1200" dirty="0">
                <a:solidFill>
                  <a:schemeClr val="tx1"/>
                </a:solidFill>
                <a:effectLst/>
                <a:latin typeface="+mn-lt"/>
                <a:ea typeface="+mn-ea"/>
                <a:cs typeface="+mn-cs"/>
              </a:rPr>
              <a:t> to do it now so that when a mentor tries to add you onto a project, it doesn’t delay things a month when this inevitably happens on U-Wards).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did this in med school, it counts and is valid for 3 years (you should be able to access from the same login and just </a:t>
            </a:r>
            <a:r>
              <a:rPr lang="en-US" sz="1200" kern="1200" dirty="0" err="1">
                <a:solidFill>
                  <a:schemeClr val="tx1"/>
                </a:solidFill>
                <a:effectLst/>
                <a:latin typeface="+mn-lt"/>
                <a:ea typeface="+mn-ea"/>
                <a:cs typeface="+mn-cs"/>
              </a:rPr>
              <a:t>fwd</a:t>
            </a:r>
            <a:r>
              <a:rPr lang="en-US" sz="1200" kern="1200" dirty="0">
                <a:solidFill>
                  <a:schemeClr val="tx1"/>
                </a:solidFill>
                <a:effectLst/>
                <a:latin typeface="+mn-lt"/>
                <a:ea typeface="+mn-ea"/>
                <a:cs typeface="+mn-cs"/>
              </a:rPr>
              <a:t> me the certificates)</a:t>
            </a:r>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48</a:t>
            </a:fld>
            <a:endParaRPr lang="en-US"/>
          </a:p>
        </p:txBody>
      </p:sp>
    </p:spTree>
    <p:extLst>
      <p:ext uri="{BB962C8B-B14F-4D97-AF65-F5344CB8AC3E}">
        <p14:creationId xmlns:p14="http://schemas.microsoft.com/office/powerpoint/2010/main" val="3249479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not have difficulty achieving the criteria of the residency.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ACGME requirement is not really the reason. </a:t>
            </a:r>
            <a:r>
              <a:rPr lang="en-US" sz="1200" kern="1200" dirty="0">
                <a:solidFill>
                  <a:schemeClr val="tx1"/>
                </a:solidFill>
                <a:effectLst/>
                <a:latin typeface="+mn-lt"/>
                <a:ea typeface="+mn-ea"/>
                <a:cs typeface="+mn-cs"/>
              </a:rPr>
              <a:t>We all rely on the cumulative scholarly activity that constitutes medicine’s knowledge base =&gt; this is why it is an ACGME requirement. </a:t>
            </a:r>
            <a:endParaRPr lang="en-US" dirty="0"/>
          </a:p>
          <a:p>
            <a:endParaRPr lang="en-US" dirty="0"/>
          </a:p>
          <a:p>
            <a:r>
              <a:rPr lang="en-US" dirty="0"/>
              <a:t>True goal =&gt; be flexible in what you choose, so as to make it useful to you.</a:t>
            </a:r>
          </a:p>
        </p:txBody>
      </p:sp>
      <p:sp>
        <p:nvSpPr>
          <p:cNvPr id="4" name="Slide Number Placeholder 3"/>
          <p:cNvSpPr>
            <a:spLocks noGrp="1"/>
          </p:cNvSpPr>
          <p:nvPr>
            <p:ph type="sldNum" sz="quarter" idx="5"/>
          </p:nvPr>
        </p:nvSpPr>
        <p:spPr/>
        <p:txBody>
          <a:bodyPr/>
          <a:lstStyle/>
          <a:p>
            <a:fld id="{740A31EC-B52C-6C4F-84FF-133F08833784}" type="slidenum">
              <a:rPr lang="en-US" smtClean="0"/>
              <a:t>5</a:t>
            </a:fld>
            <a:endParaRPr lang="en-US"/>
          </a:p>
        </p:txBody>
      </p:sp>
    </p:spTree>
    <p:extLst>
      <p:ext uri="{BB962C8B-B14F-4D97-AF65-F5344CB8AC3E}">
        <p14:creationId xmlns:p14="http://schemas.microsoft.com/office/powerpoint/2010/main" val="1105151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terrifying part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6</a:t>
            </a:fld>
            <a:endParaRPr lang="en-US"/>
          </a:p>
        </p:txBody>
      </p:sp>
    </p:spTree>
    <p:extLst>
      <p:ext uri="{BB962C8B-B14F-4D97-AF65-F5344CB8AC3E}">
        <p14:creationId xmlns:p14="http://schemas.microsoft.com/office/powerpoint/2010/main" val="626984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PLAN FOR THE ELECTIVE!</a:t>
            </a:r>
          </a:p>
        </p:txBody>
      </p:sp>
      <p:sp>
        <p:nvSpPr>
          <p:cNvPr id="4" name="Slide Number Placeholder 3"/>
          <p:cNvSpPr>
            <a:spLocks noGrp="1"/>
          </p:cNvSpPr>
          <p:nvPr>
            <p:ph type="sldNum" sz="quarter" idx="5"/>
          </p:nvPr>
        </p:nvSpPr>
        <p:spPr/>
        <p:txBody>
          <a:bodyPr/>
          <a:lstStyle/>
          <a:p>
            <a:fld id="{740A31EC-B52C-6C4F-84FF-133F08833784}" type="slidenum">
              <a:rPr lang="en-US" smtClean="0"/>
              <a:t>8</a:t>
            </a:fld>
            <a:endParaRPr lang="en-US"/>
          </a:p>
        </p:txBody>
      </p:sp>
    </p:spTree>
    <p:extLst>
      <p:ext uri="{BB962C8B-B14F-4D97-AF65-F5344CB8AC3E}">
        <p14:creationId xmlns:p14="http://schemas.microsoft.com/office/powerpoint/2010/main" val="229191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A31EC-B52C-6C4F-84FF-133F08833784}" type="slidenum">
              <a:rPr lang="en-US" smtClean="0"/>
              <a:t>9</a:t>
            </a:fld>
            <a:endParaRPr lang="en-US"/>
          </a:p>
        </p:txBody>
      </p:sp>
    </p:spTree>
    <p:extLst>
      <p:ext uri="{BB962C8B-B14F-4D97-AF65-F5344CB8AC3E}">
        <p14:creationId xmlns:p14="http://schemas.microsoft.com/office/powerpoint/2010/main" val="380288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Zelda, duh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Mentor (senior, informal but w/ agenda, use their influence) vs collaborator (peer, shared interests, needs a record of finishing projects)”</a:t>
            </a:r>
          </a:p>
        </p:txBody>
      </p:sp>
      <p:sp>
        <p:nvSpPr>
          <p:cNvPr id="4" name="Slide Number Placeholder 3"/>
          <p:cNvSpPr>
            <a:spLocks noGrp="1"/>
          </p:cNvSpPr>
          <p:nvPr>
            <p:ph type="sldNum" sz="quarter" idx="5"/>
          </p:nvPr>
        </p:nvSpPr>
        <p:spPr/>
        <p:txBody>
          <a:bodyPr/>
          <a:lstStyle/>
          <a:p>
            <a:fld id="{740A31EC-B52C-6C4F-84FF-133F08833784}" type="slidenum">
              <a:rPr lang="en-US" smtClean="0"/>
              <a:t>10</a:t>
            </a:fld>
            <a:endParaRPr lang="en-US"/>
          </a:p>
        </p:txBody>
      </p:sp>
    </p:spTree>
    <p:extLst>
      <p:ext uri="{BB962C8B-B14F-4D97-AF65-F5344CB8AC3E}">
        <p14:creationId xmlns:p14="http://schemas.microsoft.com/office/powerpoint/2010/main" val="13210517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AD6EE87-EBD5-4F12-A48A-63ACA297AC8F}" type="datetimeFigureOut">
              <a:rPr lang="en-US" smtClean="0"/>
              <a:t>5/16/20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152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5/16/20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72986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2838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454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6520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9100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1249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940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50486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4561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1001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5/16/20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95061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5/16/20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6426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5/16/20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3754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5/16/20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330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5/16/20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975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5/16/20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3397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298CD5-6C1E-4009-B41F-6DF62E31D3BE}" type="datetimeFigureOut">
              <a:rPr lang="en-US" smtClean="0"/>
              <a:pPr/>
              <a:t>5/16/20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094228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jpe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e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osf.io/ef53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mendeley.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8.xml.rels><?xml version="1.0" encoding="UTF-8" standalone="yes"?>
<Relationships xmlns="http://schemas.openxmlformats.org/package/2006/relationships"><Relationship Id="rId3" Type="http://schemas.openxmlformats.org/officeDocument/2006/relationships/hyperlink" Target="mailto:brian.locke@hsc.utah.edu"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jpeg"/><Relationship Id="rId7" Type="http://schemas.openxmlformats.org/officeDocument/2006/relationships/diagramQuickStyle" Target="../diagrams/quickStyle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2.png"/><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6638" y="1729946"/>
            <a:ext cx="7298724" cy="1729945"/>
          </a:xfrm>
        </p:spPr>
        <p:txBody>
          <a:bodyPr/>
          <a:lstStyle/>
          <a:p>
            <a:r>
              <a:rPr lang="en-US" sz="4000" dirty="0"/>
              <a:t>A Guide to Productive Scholarly Work and Mentorship in Residency</a:t>
            </a:r>
          </a:p>
        </p:txBody>
      </p:sp>
      <p:sp>
        <p:nvSpPr>
          <p:cNvPr id="3" name="Subtitle 2"/>
          <p:cNvSpPr>
            <a:spLocks noGrp="1"/>
          </p:cNvSpPr>
          <p:nvPr>
            <p:ph type="subTitle" idx="1"/>
          </p:nvPr>
        </p:nvSpPr>
        <p:spPr/>
        <p:txBody>
          <a:bodyPr>
            <a:normAutofit lnSpcReduction="10000"/>
          </a:bodyPr>
          <a:lstStyle/>
          <a:p>
            <a:r>
              <a:rPr lang="en-US" dirty="0"/>
              <a:t>Brian Locke, MD and Andy Hahn, MD</a:t>
            </a:r>
          </a:p>
          <a:p>
            <a:r>
              <a:rPr lang="en-US" dirty="0"/>
              <a:t>University of Utah</a:t>
            </a:r>
          </a:p>
          <a:p>
            <a:r>
              <a:rPr lang="en-US" dirty="0"/>
              <a:t>Updated Dec 2019</a:t>
            </a:r>
          </a:p>
        </p:txBody>
      </p:sp>
    </p:spTree>
    <p:extLst>
      <p:ext uri="{BB962C8B-B14F-4D97-AF65-F5344CB8AC3E}">
        <p14:creationId xmlns:p14="http://schemas.microsoft.com/office/powerpoint/2010/main" val="1882860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normAutofit/>
          </a:bodyPr>
          <a:lstStyle/>
          <a:p>
            <a:r>
              <a:rPr lang="en-US" dirty="0"/>
              <a:t>Mentorship: An umbrella term</a:t>
            </a:r>
          </a:p>
        </p:txBody>
      </p:sp>
      <p:sp>
        <p:nvSpPr>
          <p:cNvPr id="3" name="Content Placeholder 2"/>
          <p:cNvSpPr>
            <a:spLocks noGrp="1"/>
          </p:cNvSpPr>
          <p:nvPr>
            <p:ph idx="1"/>
          </p:nvPr>
        </p:nvSpPr>
        <p:spPr>
          <a:xfrm>
            <a:off x="1295402" y="2556932"/>
            <a:ext cx="6256866" cy="3318936"/>
          </a:xfrm>
        </p:spPr>
        <p:txBody>
          <a:bodyPr>
            <a:normAutofit/>
          </a:bodyPr>
          <a:lstStyle/>
          <a:p>
            <a:pPr marL="342900" indent="-342900">
              <a:buFont typeface="+mj-lt"/>
              <a:buAutoNum type="arabicPeriod"/>
            </a:pPr>
            <a:r>
              <a:rPr lang="en-US" sz="1600" dirty="0"/>
              <a:t>Teacher - teaches you the skills required in your field</a:t>
            </a:r>
          </a:p>
          <a:p>
            <a:pPr marL="342900" indent="-342900">
              <a:buFont typeface="+mj-lt"/>
              <a:buAutoNum type="arabicPeriod"/>
            </a:pPr>
            <a:r>
              <a:rPr lang="en-US" sz="1600" dirty="0"/>
              <a:t>Sponsor - leverage their own power / reputation capital (LOR, reach out to program directors / employers)</a:t>
            </a:r>
          </a:p>
          <a:p>
            <a:pPr marL="342900" indent="-342900">
              <a:buFont typeface="+mj-lt"/>
              <a:buAutoNum type="arabicPeriod"/>
            </a:pPr>
            <a:r>
              <a:rPr lang="en-US" sz="1600" dirty="0"/>
              <a:t>Advisor - reality check </a:t>
            </a:r>
          </a:p>
          <a:p>
            <a:pPr marL="342900" indent="-342900">
              <a:buFont typeface="+mj-lt"/>
              <a:buAutoNum type="arabicPeriod"/>
            </a:pPr>
            <a:r>
              <a:rPr lang="en-US" sz="1600" dirty="0"/>
              <a:t>Agent – removes obstacles</a:t>
            </a:r>
          </a:p>
          <a:p>
            <a:pPr marL="342900" indent="-342900">
              <a:buFont typeface="+mj-lt"/>
              <a:buAutoNum type="arabicPeriod"/>
            </a:pPr>
            <a:r>
              <a:rPr lang="en-US" sz="1600" dirty="0"/>
              <a:t>Role Model - someone to emulate</a:t>
            </a:r>
          </a:p>
          <a:p>
            <a:pPr marL="342900" indent="-342900">
              <a:buFont typeface="+mj-lt"/>
              <a:buAutoNum type="arabicPeriod"/>
            </a:pPr>
            <a:r>
              <a:rPr lang="en-US" sz="1600" dirty="0"/>
              <a:t>Coach – tactics, motivates to achieve, moves them out of inaction</a:t>
            </a:r>
          </a:p>
          <a:p>
            <a:pPr marL="342900" indent="-342900">
              <a:buFont typeface="+mj-lt"/>
              <a:buAutoNum type="arabicPeriod"/>
            </a:pPr>
            <a:r>
              <a:rPr lang="en-US" sz="1600" dirty="0"/>
              <a:t>Confidante - provide emotional support.</a:t>
            </a:r>
          </a:p>
          <a:p>
            <a:r>
              <a:rPr lang="en-US" dirty="0"/>
              <a:t>No one person will do all the above roles</a:t>
            </a:r>
          </a:p>
        </p:txBody>
      </p:sp>
      <p:pic>
        <p:nvPicPr>
          <p:cNvPr id="5" name="Picture 4">
            <a:extLst>
              <a:ext uri="{FF2B5EF4-FFF2-40B4-BE49-F238E27FC236}">
                <a16:creationId xmlns:a16="http://schemas.microsoft.com/office/drawing/2014/main" id="{790FCD90-A1EB-3F4C-BDFD-1A41C83D05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085026" y="2701180"/>
            <a:ext cx="2739728" cy="285264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150108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normAutofit/>
          </a:bodyPr>
          <a:lstStyle/>
          <a:p>
            <a:r>
              <a:rPr lang="en-US" dirty="0"/>
              <a:t>Mentorship</a:t>
            </a:r>
          </a:p>
        </p:txBody>
      </p:sp>
      <p:sp>
        <p:nvSpPr>
          <p:cNvPr id="3" name="Content Placeholder 2"/>
          <p:cNvSpPr>
            <a:spLocks noGrp="1"/>
          </p:cNvSpPr>
          <p:nvPr>
            <p:ph idx="1"/>
          </p:nvPr>
        </p:nvSpPr>
        <p:spPr>
          <a:xfrm>
            <a:off x="1295402" y="2556932"/>
            <a:ext cx="6256866" cy="3318936"/>
          </a:xfrm>
        </p:spPr>
        <p:txBody>
          <a:bodyPr>
            <a:normAutofit/>
          </a:bodyPr>
          <a:lstStyle/>
          <a:p>
            <a:endParaRPr lang="en-US" dirty="0"/>
          </a:p>
        </p:txBody>
      </p:sp>
      <p:pic>
        <p:nvPicPr>
          <p:cNvPr id="5" name="Picture 4">
            <a:extLst>
              <a:ext uri="{FF2B5EF4-FFF2-40B4-BE49-F238E27FC236}">
                <a16:creationId xmlns:a16="http://schemas.microsoft.com/office/drawing/2014/main" id="{790FCD90-A1EB-3F4C-BDFD-1A41C83D05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085026" y="2701180"/>
            <a:ext cx="2739728" cy="2852640"/>
          </a:xfrm>
          <a:prstGeom prst="rect">
            <a:avLst/>
          </a:prstGeom>
          <a:ln w="57150" cmpd="thickThin">
            <a:solidFill>
              <a:schemeClr val="tx1">
                <a:lumMod val="50000"/>
                <a:lumOff val="50000"/>
              </a:schemeClr>
            </a:solidFill>
            <a:miter lim="800000"/>
          </a:ln>
        </p:spPr>
      </p:pic>
      <p:pic>
        <p:nvPicPr>
          <p:cNvPr id="6" name="Picture 5">
            <a:extLst>
              <a:ext uri="{FF2B5EF4-FFF2-40B4-BE49-F238E27FC236}">
                <a16:creationId xmlns:a16="http://schemas.microsoft.com/office/drawing/2014/main" id="{3B2207B4-35A0-8D45-88E8-812F79460AF8}"/>
              </a:ext>
            </a:extLst>
          </p:cNvPr>
          <p:cNvPicPr>
            <a:picLocks noChangeAspect="1"/>
          </p:cNvPicPr>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82321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find the right mentor</a:t>
            </a:r>
          </a:p>
        </p:txBody>
      </p:sp>
      <p:sp>
        <p:nvSpPr>
          <p:cNvPr id="3" name="Content Placeholder 2"/>
          <p:cNvSpPr>
            <a:spLocks noGrp="1"/>
          </p:cNvSpPr>
          <p:nvPr>
            <p:ph idx="1"/>
          </p:nvPr>
        </p:nvSpPr>
        <p:spPr/>
        <p:txBody>
          <a:bodyPr/>
          <a:lstStyle/>
          <a:p>
            <a:r>
              <a:rPr lang="en-US" dirty="0"/>
              <a:t>Use the resources available to you: </a:t>
            </a:r>
          </a:p>
          <a:p>
            <a:pPr lvl="1"/>
            <a:r>
              <a:rPr lang="en-US" dirty="0"/>
              <a:t>Resident research database on </a:t>
            </a:r>
            <a:r>
              <a:rPr lang="en-US" dirty="0" err="1"/>
              <a:t>MedHub</a:t>
            </a:r>
            <a:r>
              <a:rPr lang="en-US" dirty="0"/>
              <a:t> -&gt; Research Resources</a:t>
            </a:r>
          </a:p>
          <a:p>
            <a:pPr lvl="1"/>
            <a:r>
              <a:rPr lang="en-US" dirty="0"/>
              <a:t>Peer Fellowship coach </a:t>
            </a:r>
            <a:r>
              <a:rPr lang="en-US" b="1" dirty="0"/>
              <a:t>(more later)</a:t>
            </a:r>
          </a:p>
          <a:p>
            <a:pPr lvl="1"/>
            <a:r>
              <a:rPr lang="en-US" dirty="0"/>
              <a:t>Faculty Academic Mentor = PD/APD</a:t>
            </a:r>
          </a:p>
          <a:p>
            <a:r>
              <a:rPr lang="en-US" dirty="0"/>
              <a:t>Send emails to potential mentors as early as possible </a:t>
            </a:r>
          </a:p>
          <a:p>
            <a:pPr lvl="1"/>
            <a:r>
              <a:rPr lang="en-US" dirty="0"/>
              <a:t>Mentors are often busy: send multiple follow-up emails until a response</a:t>
            </a:r>
          </a:p>
          <a:p>
            <a:r>
              <a:rPr lang="en-US" dirty="0"/>
              <a:t>“</a:t>
            </a:r>
            <a:r>
              <a:rPr lang="en-US" strike="sngStrike" dirty="0"/>
              <a:t>Will you be my mentor</a:t>
            </a:r>
            <a:r>
              <a:rPr lang="en-US" dirty="0"/>
              <a:t>?”</a:t>
            </a:r>
          </a:p>
        </p:txBody>
      </p:sp>
      <p:pic>
        <p:nvPicPr>
          <p:cNvPr id="4" name="Picture 3">
            <a:extLst>
              <a:ext uri="{FF2B5EF4-FFF2-40B4-BE49-F238E27FC236}">
                <a16:creationId xmlns:a16="http://schemas.microsoft.com/office/drawing/2014/main" id="{D1410CBF-5FC0-5F4E-A760-FE85350AD5A6}"/>
              </a:ext>
            </a:extLst>
          </p:cNvPr>
          <p:cNvPicPr>
            <a:picLocks noChangeAspect="1"/>
          </p:cNvPicPr>
          <p:nvPr/>
        </p:nvPicPr>
        <p:blipFill>
          <a:blip r:embed="rId3"/>
          <a:stretch>
            <a:fillRect/>
          </a:stretch>
        </p:blipFill>
        <p:spPr>
          <a:xfrm>
            <a:off x="8780135" y="2613074"/>
            <a:ext cx="2192357" cy="2192357"/>
          </a:xfrm>
          <a:prstGeom prst="rect">
            <a:avLst/>
          </a:prstGeom>
        </p:spPr>
      </p:pic>
      <p:pic>
        <p:nvPicPr>
          <p:cNvPr id="7" name="Picture 6">
            <a:extLst>
              <a:ext uri="{FF2B5EF4-FFF2-40B4-BE49-F238E27FC236}">
                <a16:creationId xmlns:a16="http://schemas.microsoft.com/office/drawing/2014/main" id="{E67E1CF8-5843-AB4A-A566-B117F019E3B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629773" y="1045365"/>
            <a:ext cx="1428442" cy="1207715"/>
          </a:xfrm>
          <a:prstGeom prst="rect">
            <a:avLst/>
          </a:prstGeom>
        </p:spPr>
      </p:pic>
    </p:spTree>
    <p:extLst>
      <p:ext uri="{BB962C8B-B14F-4D97-AF65-F5344CB8AC3E}">
        <p14:creationId xmlns:p14="http://schemas.microsoft.com/office/powerpoint/2010/main" val="41262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Resident research database</a:t>
            </a:r>
          </a:p>
        </p:txBody>
      </p:sp>
      <p:sp>
        <p:nvSpPr>
          <p:cNvPr id="3" name="Content Placeholder 2"/>
          <p:cNvSpPr>
            <a:spLocks noGrp="1"/>
          </p:cNvSpPr>
          <p:nvPr>
            <p:ph idx="1"/>
          </p:nvPr>
        </p:nvSpPr>
        <p:spPr/>
        <p:txBody>
          <a:bodyPr/>
          <a:lstStyle/>
          <a:p>
            <a:r>
              <a:rPr lang="en-US" dirty="0"/>
              <a:t>Annually updated on </a:t>
            </a:r>
            <a:r>
              <a:rPr lang="en-US" dirty="0" err="1"/>
              <a:t>MedHub</a:t>
            </a:r>
            <a:r>
              <a:rPr lang="en-US" dirty="0"/>
              <a:t>, survey coming in the spring</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66103" y="2960557"/>
            <a:ext cx="7708556" cy="3130217"/>
          </a:xfrm>
          <a:prstGeom prst="rect">
            <a:avLst/>
          </a:prstGeom>
        </p:spPr>
      </p:pic>
    </p:spTree>
    <p:extLst>
      <p:ext uri="{BB962C8B-B14F-4D97-AF65-F5344CB8AC3E}">
        <p14:creationId xmlns:p14="http://schemas.microsoft.com/office/powerpoint/2010/main" val="43340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6" name="Picture 25">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7" name="Rectangle 26">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8" name="Picture 27">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6934" y="3147609"/>
              <a:ext cx="2478024" cy="612648"/>
            </a:xfrm>
            <a:prstGeom prst="rect">
              <a:avLst/>
            </a:prstGeom>
          </p:spPr>
        </p:pic>
        <p:pic>
          <p:nvPicPr>
            <p:cNvPr id="29" name="Picture 28">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9736202" y="3147609"/>
              <a:ext cx="2478024" cy="612648"/>
            </a:xfrm>
            <a:prstGeom prst="rect">
              <a:avLst/>
            </a:prstGeom>
          </p:spPr>
        </p:pic>
      </p:grpSp>
      <p:cxnSp>
        <p:nvCxnSpPr>
          <p:cNvPr id="31" name="Straight Connector 30">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3" name="Rectangle 32">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6" name="Picture 35">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37" name="Rectangle 36">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39" name="Picture 38">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1102619" y="4404852"/>
            <a:ext cx="9989677" cy="1054745"/>
          </a:xfrm>
        </p:spPr>
        <p:txBody>
          <a:bodyPr vert="horz" lIns="91440" tIns="45720" rIns="91440" bIns="45720" rtlCol="0" anchor="b">
            <a:normAutofit/>
          </a:bodyPr>
          <a:lstStyle/>
          <a:p>
            <a:r>
              <a:rPr lang="en-US" sz="5400" dirty="0">
                <a:solidFill>
                  <a:srgbClr val="262626"/>
                </a:solidFill>
              </a:rPr>
              <a:t>Understand your mentor</a:t>
            </a:r>
          </a:p>
        </p:txBody>
      </p:sp>
      <p:sp>
        <p:nvSpPr>
          <p:cNvPr id="8" name="Content Placeholder 7">
            <a:extLst>
              <a:ext uri="{FF2B5EF4-FFF2-40B4-BE49-F238E27FC236}">
                <a16:creationId xmlns:a16="http://schemas.microsoft.com/office/drawing/2014/main" id="{4C9F9252-735F-5F41-A915-49F36C221D1D}"/>
              </a:ext>
            </a:extLst>
          </p:cNvPr>
          <p:cNvSpPr>
            <a:spLocks noGrp="1"/>
          </p:cNvSpPr>
          <p:nvPr>
            <p:ph idx="1"/>
          </p:nvPr>
        </p:nvSpPr>
        <p:spPr>
          <a:xfrm>
            <a:off x="1298448" y="5540582"/>
            <a:ext cx="9603727" cy="388793"/>
          </a:xfrm>
        </p:spPr>
        <p:txBody>
          <a:bodyPr vert="horz" lIns="91440" tIns="45720" rIns="91440" bIns="45720" rtlCol="0" anchor="t">
            <a:normAutofit fontScale="77500" lnSpcReduction="20000"/>
          </a:bodyPr>
          <a:lstStyle/>
          <a:p>
            <a:pPr marL="0" indent="0" algn="ctr">
              <a:lnSpc>
                <a:spcPct val="90000"/>
              </a:lnSpc>
              <a:buNone/>
            </a:pPr>
            <a:r>
              <a:rPr lang="en-US" sz="2000" kern="1200" cap="none" dirty="0">
                <a:solidFill>
                  <a:srgbClr val="000000"/>
                </a:solidFill>
                <a:effectLst/>
                <a:latin typeface="+mn-lt"/>
                <a:ea typeface="+mn-ea"/>
                <a:cs typeface="+mn-cs"/>
              </a:rPr>
              <a:t>A quick detour into the “guide to promotion” from Mike Rubin MD, PhD, MS. </a:t>
            </a:r>
            <a:r>
              <a:rPr lang="en-US" sz="2000" kern="1200" cap="none" dirty="0" err="1">
                <a:solidFill>
                  <a:srgbClr val="000000"/>
                </a:solidFill>
                <a:effectLst/>
                <a:latin typeface="+mn-lt"/>
                <a:ea typeface="+mn-ea"/>
                <a:cs typeface="+mn-cs"/>
              </a:rPr>
              <a:t>DoIM</a:t>
            </a:r>
            <a:r>
              <a:rPr lang="en-US" sz="2000" kern="1200" cap="none" dirty="0">
                <a:solidFill>
                  <a:srgbClr val="000000"/>
                </a:solidFill>
                <a:effectLst/>
                <a:latin typeface="+mn-lt"/>
                <a:ea typeface="+mn-ea"/>
                <a:cs typeface="+mn-cs"/>
              </a:rPr>
              <a:t> Vice Chair for Faculty Affairs</a:t>
            </a:r>
          </a:p>
        </p:txBody>
      </p:sp>
      <p:sp>
        <p:nvSpPr>
          <p:cNvPr id="41" name="Rectangle 40">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6D04015D-93D3-5345-9D8D-28E1D649B49C}"/>
              </a:ext>
            </a:extLst>
          </p:cNvPr>
          <p:cNvPicPr>
            <a:picLocks noChangeAspect="1"/>
          </p:cNvPicPr>
          <p:nvPr/>
        </p:nvPicPr>
        <p:blipFill>
          <a:blip r:embed="rId8"/>
          <a:stretch>
            <a:fillRect/>
          </a:stretch>
        </p:blipFill>
        <p:spPr>
          <a:xfrm>
            <a:off x="1412683" y="1724277"/>
            <a:ext cx="9372997" cy="1827734"/>
          </a:xfrm>
          <a:prstGeom prst="rect">
            <a:avLst/>
          </a:prstGeom>
        </p:spPr>
      </p:pic>
      <p:cxnSp>
        <p:nvCxnSpPr>
          <p:cNvPr id="43" name="Straight Connector 42">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978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80658"/>
            <a:ext cx="9601196" cy="1303867"/>
          </a:xfrm>
          <a:prstGeom prst="rect">
            <a:avLst/>
          </a:prstGeom>
        </p:spPr>
        <p:txBody>
          <a:bodyPr>
            <a:normAutofit/>
          </a:bodyPr>
          <a:lstStyle/>
          <a:p>
            <a:r>
              <a:rPr lang="en-US" sz="3600" b="1" u="sng" dirty="0">
                <a:solidFill>
                  <a:schemeClr val="accent3">
                    <a:lumMod val="75000"/>
                  </a:schemeClr>
                </a:solidFill>
              </a:rPr>
              <a:t>Career-line</a:t>
            </a:r>
            <a:r>
              <a:rPr lang="en-US" sz="3600" b="1" dirty="0">
                <a:solidFill>
                  <a:schemeClr val="accent3">
                    <a:lumMod val="75000"/>
                  </a:schemeClr>
                </a:solidFill>
              </a:rPr>
              <a:t> </a:t>
            </a:r>
            <a:r>
              <a:rPr lang="en-US" sz="3600" dirty="0"/>
              <a:t>Faculty Formal Review (SOM)</a:t>
            </a:r>
            <a:br>
              <a:rPr lang="en-US" dirty="0"/>
            </a:br>
            <a:r>
              <a:rPr lang="en-US" sz="3600" dirty="0"/>
              <a:t>Clinical, Research, and Lecturer Tracks</a:t>
            </a:r>
          </a:p>
        </p:txBody>
      </p:sp>
      <p:sp>
        <p:nvSpPr>
          <p:cNvPr id="9" name="TextBox 8"/>
          <p:cNvSpPr txBox="1"/>
          <p:nvPr/>
        </p:nvSpPr>
        <p:spPr>
          <a:xfrm>
            <a:off x="3621604" y="5839501"/>
            <a:ext cx="4948791" cy="369332"/>
          </a:xfrm>
          <a:prstGeom prst="rect">
            <a:avLst/>
          </a:prstGeom>
          <a:noFill/>
        </p:spPr>
        <p:txBody>
          <a:bodyPr wrap="none" rtlCol="0">
            <a:spAutoFit/>
          </a:bodyPr>
          <a:lstStyle/>
          <a:p>
            <a:pPr algn="ctr"/>
            <a:r>
              <a:rPr lang="en-US" b="1" dirty="0">
                <a:solidFill>
                  <a:prstClr val="black"/>
                </a:solidFill>
                <a:latin typeface="Century Gothic"/>
                <a:cs typeface="Century Gothic"/>
              </a:rPr>
              <a:t>Annual Review &amp; Reappointment – June 30</a:t>
            </a:r>
          </a:p>
        </p:txBody>
      </p:sp>
      <p:sp>
        <p:nvSpPr>
          <p:cNvPr id="5" name="Rounded Rectangle 4"/>
          <p:cNvSpPr/>
          <p:nvPr/>
        </p:nvSpPr>
        <p:spPr>
          <a:xfrm>
            <a:off x="2324100" y="1946718"/>
            <a:ext cx="2971800" cy="533400"/>
          </a:xfrm>
          <a:prstGeom prst="roundRect">
            <a:avLst>
              <a:gd name="adj" fmla="val 50000"/>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Instructor</a:t>
            </a:r>
          </a:p>
        </p:txBody>
      </p:sp>
      <p:sp>
        <p:nvSpPr>
          <p:cNvPr id="18" name="Rounded Rectangle 17"/>
          <p:cNvSpPr/>
          <p:nvPr/>
        </p:nvSpPr>
        <p:spPr>
          <a:xfrm>
            <a:off x="7700211" y="2992659"/>
            <a:ext cx="3276600" cy="533400"/>
          </a:xfrm>
          <a:prstGeom prst="roundRect">
            <a:avLst>
              <a:gd name="adj" fmla="val 50000"/>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Associate Professor</a:t>
            </a:r>
          </a:p>
        </p:txBody>
      </p:sp>
      <p:sp>
        <p:nvSpPr>
          <p:cNvPr id="19" name="Rounded Rectangle 18"/>
          <p:cNvSpPr/>
          <p:nvPr/>
        </p:nvSpPr>
        <p:spPr>
          <a:xfrm>
            <a:off x="7696200" y="4038600"/>
            <a:ext cx="3276600" cy="533400"/>
          </a:xfrm>
          <a:prstGeom prst="roundRect">
            <a:avLst>
              <a:gd name="adj" fmla="val 50000"/>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Professor</a:t>
            </a:r>
          </a:p>
        </p:txBody>
      </p:sp>
      <p:sp>
        <p:nvSpPr>
          <p:cNvPr id="21" name="Rounded Rectangle 20"/>
          <p:cNvSpPr/>
          <p:nvPr/>
        </p:nvSpPr>
        <p:spPr>
          <a:xfrm>
            <a:off x="2324100" y="2992659"/>
            <a:ext cx="2971800" cy="533400"/>
          </a:xfrm>
          <a:prstGeom prst="roundRect">
            <a:avLst>
              <a:gd name="adj" fmla="val 50000"/>
            </a:avLst>
          </a:prstGeom>
          <a:solidFill>
            <a:schemeClr val="accent3">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Assistant Professor</a:t>
            </a:r>
          </a:p>
        </p:txBody>
      </p:sp>
      <p:sp>
        <p:nvSpPr>
          <p:cNvPr id="22" name="Rounded Rectangle 21"/>
          <p:cNvSpPr/>
          <p:nvPr/>
        </p:nvSpPr>
        <p:spPr>
          <a:xfrm>
            <a:off x="2324100" y="4038600"/>
            <a:ext cx="2971800" cy="533400"/>
          </a:xfrm>
          <a:prstGeom prst="roundRect">
            <a:avLst>
              <a:gd name="adj" fmla="val 50000"/>
            </a:avLst>
          </a:prstGeom>
          <a:solidFill>
            <a:schemeClr val="accent3">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Associate Professor</a:t>
            </a:r>
          </a:p>
        </p:txBody>
      </p:sp>
      <p:sp>
        <p:nvSpPr>
          <p:cNvPr id="23" name="Rounded Rectangle 22"/>
          <p:cNvSpPr/>
          <p:nvPr/>
        </p:nvSpPr>
        <p:spPr>
          <a:xfrm>
            <a:off x="2324100" y="5084541"/>
            <a:ext cx="2971800" cy="533400"/>
          </a:xfrm>
          <a:prstGeom prst="roundRect">
            <a:avLst>
              <a:gd name="adj" fmla="val 50000"/>
            </a:avLst>
          </a:prstGeom>
          <a:solidFill>
            <a:schemeClr val="accent3"/>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Professor</a:t>
            </a:r>
          </a:p>
        </p:txBody>
      </p:sp>
      <p:cxnSp>
        <p:nvCxnSpPr>
          <p:cNvPr id="27" name="Straight Arrow Connector 26"/>
          <p:cNvCxnSpPr/>
          <p:nvPr/>
        </p:nvCxnSpPr>
        <p:spPr>
          <a:xfrm flipH="1">
            <a:off x="9334500" y="3526059"/>
            <a:ext cx="4011" cy="512541"/>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295900" y="3259359"/>
            <a:ext cx="2404311"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285366" y="4320271"/>
            <a:ext cx="2400300"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5274832" y="2064659"/>
            <a:ext cx="4000100" cy="277512"/>
          </a:xfrm>
          <a:prstGeom prst="rect">
            <a:avLst/>
          </a:prstGeom>
        </p:spPr>
        <p:txBody>
          <a:bodyPr wrap="square">
            <a:spAutoFit/>
          </a:bodyPr>
          <a:lstStyle/>
          <a:p>
            <a:pPr lvl="0">
              <a:lnSpc>
                <a:spcPts val="1600"/>
              </a:lnSpc>
              <a:tabLst>
                <a:tab pos="1536700" algn="l"/>
                <a:tab pos="1651000" algn="l"/>
              </a:tabLst>
            </a:pPr>
            <a:r>
              <a:rPr lang="en-US" sz="1100" dirty="0">
                <a:latin typeface="Century Gothic"/>
                <a:cs typeface="Century Gothic"/>
              </a:rPr>
              <a:t>Promotion at request (5 years max)</a:t>
            </a:r>
          </a:p>
        </p:txBody>
      </p:sp>
      <p:cxnSp>
        <p:nvCxnSpPr>
          <p:cNvPr id="54" name="Straight Arrow Connector 53"/>
          <p:cNvCxnSpPr/>
          <p:nvPr/>
        </p:nvCxnSpPr>
        <p:spPr>
          <a:xfrm>
            <a:off x="3810000" y="2480118"/>
            <a:ext cx="0" cy="512541"/>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2" name="Parallelogram 61"/>
          <p:cNvSpPr/>
          <p:nvPr/>
        </p:nvSpPr>
        <p:spPr>
          <a:xfrm>
            <a:off x="992285" y="1967532"/>
            <a:ext cx="940000" cy="491772"/>
          </a:xfrm>
          <a:prstGeom prst="parallelogram">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a:solidFill>
                  <a:schemeClr val="tx1"/>
                </a:solidFill>
                <a:latin typeface="Century Gothic" charset="0"/>
                <a:ea typeface="Century Gothic" charset="0"/>
                <a:cs typeface="Century Gothic" charset="0"/>
              </a:rPr>
              <a:t>Hire</a:t>
            </a:r>
          </a:p>
        </p:txBody>
      </p:sp>
      <p:sp>
        <p:nvSpPr>
          <p:cNvPr id="63" name="Parallelogram 62"/>
          <p:cNvSpPr/>
          <p:nvPr/>
        </p:nvSpPr>
        <p:spPr>
          <a:xfrm>
            <a:off x="992284" y="3013473"/>
            <a:ext cx="940000" cy="491772"/>
          </a:xfrm>
          <a:prstGeom prst="parallelogram">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a:solidFill>
                  <a:schemeClr val="tx1"/>
                </a:solidFill>
                <a:latin typeface="Century Gothic" charset="0"/>
                <a:ea typeface="Century Gothic" charset="0"/>
                <a:cs typeface="Century Gothic" charset="0"/>
              </a:rPr>
              <a:t>Hire</a:t>
            </a:r>
          </a:p>
        </p:txBody>
      </p:sp>
      <p:sp>
        <p:nvSpPr>
          <p:cNvPr id="64" name="Parallelogram 63"/>
          <p:cNvSpPr/>
          <p:nvPr/>
        </p:nvSpPr>
        <p:spPr>
          <a:xfrm>
            <a:off x="991482" y="4059414"/>
            <a:ext cx="940000" cy="491772"/>
          </a:xfrm>
          <a:prstGeom prst="parallelogram">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a:solidFill>
                  <a:schemeClr val="tx1"/>
                </a:solidFill>
                <a:latin typeface="Century Gothic" charset="0"/>
                <a:ea typeface="Century Gothic" charset="0"/>
                <a:cs typeface="Century Gothic" charset="0"/>
              </a:rPr>
              <a:t>Hire</a:t>
            </a:r>
          </a:p>
        </p:txBody>
      </p:sp>
      <p:sp>
        <p:nvSpPr>
          <p:cNvPr id="65" name="Parallelogram 64"/>
          <p:cNvSpPr/>
          <p:nvPr/>
        </p:nvSpPr>
        <p:spPr>
          <a:xfrm>
            <a:off x="991481" y="5105355"/>
            <a:ext cx="940000" cy="491772"/>
          </a:xfrm>
          <a:prstGeom prst="parallelogram">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a:solidFill>
                  <a:schemeClr val="tx1"/>
                </a:solidFill>
                <a:latin typeface="Century Gothic" charset="0"/>
                <a:ea typeface="Century Gothic" charset="0"/>
                <a:cs typeface="Century Gothic" charset="0"/>
              </a:rPr>
              <a:t>Hire</a:t>
            </a:r>
          </a:p>
        </p:txBody>
      </p:sp>
      <p:cxnSp>
        <p:nvCxnSpPr>
          <p:cNvPr id="66" name="Straight Arrow Connector 65"/>
          <p:cNvCxnSpPr>
            <a:stCxn id="62" idx="2"/>
          </p:cNvCxnSpPr>
          <p:nvPr/>
        </p:nvCxnSpPr>
        <p:spPr>
          <a:xfrm>
            <a:off x="1870814" y="2213418"/>
            <a:ext cx="453286"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63" idx="2"/>
          </p:cNvCxnSpPr>
          <p:nvPr/>
        </p:nvCxnSpPr>
        <p:spPr>
          <a:xfrm>
            <a:off x="1870813" y="3259359"/>
            <a:ext cx="453287"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64" idx="2"/>
          </p:cNvCxnSpPr>
          <p:nvPr/>
        </p:nvCxnSpPr>
        <p:spPr>
          <a:xfrm>
            <a:off x="1870011" y="4305300"/>
            <a:ext cx="454089"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65" idx="2"/>
          </p:cNvCxnSpPr>
          <p:nvPr/>
        </p:nvCxnSpPr>
        <p:spPr>
          <a:xfrm>
            <a:off x="1870010" y="5351241"/>
            <a:ext cx="454090"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5" name="Rectangle 84"/>
          <p:cNvSpPr/>
          <p:nvPr/>
        </p:nvSpPr>
        <p:spPr>
          <a:xfrm>
            <a:off x="5274832" y="2980624"/>
            <a:ext cx="2421368" cy="553998"/>
          </a:xfrm>
          <a:prstGeom prst="rect">
            <a:avLst/>
          </a:prstGeom>
        </p:spPr>
        <p:txBody>
          <a:bodyPr wrap="square">
            <a:spAutoFit/>
          </a:bodyPr>
          <a:lstStyle/>
          <a:p>
            <a:pPr lvl="0">
              <a:lnSpc>
                <a:spcPts val="1800"/>
              </a:lnSpc>
            </a:pPr>
            <a:r>
              <a:rPr lang="en-US" sz="1100" dirty="0">
                <a:latin typeface="Century Gothic"/>
                <a:cs typeface="Century Gothic"/>
              </a:rPr>
              <a:t>4</a:t>
            </a:r>
            <a:r>
              <a:rPr lang="en-US" sz="1100" baseline="30000" dirty="0">
                <a:latin typeface="Century Gothic"/>
                <a:cs typeface="Century Gothic"/>
              </a:rPr>
              <a:t>th</a:t>
            </a:r>
            <a:r>
              <a:rPr lang="en-US" sz="1100" dirty="0">
                <a:latin typeface="Century Gothic"/>
                <a:cs typeface="Century Gothic"/>
              </a:rPr>
              <a:t> year formal reappointment</a:t>
            </a:r>
          </a:p>
          <a:p>
            <a:pPr lvl="0">
              <a:lnSpc>
                <a:spcPts val="1800"/>
              </a:lnSpc>
            </a:pPr>
            <a:r>
              <a:rPr lang="en-US" sz="1100" dirty="0">
                <a:latin typeface="Century Gothic"/>
                <a:cs typeface="Century Gothic"/>
              </a:rPr>
              <a:t>Eligible for promotion at 5</a:t>
            </a:r>
            <a:r>
              <a:rPr lang="en-US" sz="1100" baseline="30000" dirty="0">
                <a:latin typeface="Century Gothic"/>
                <a:cs typeface="Century Gothic"/>
              </a:rPr>
              <a:t>th</a:t>
            </a:r>
            <a:r>
              <a:rPr lang="en-US" sz="1100" dirty="0">
                <a:latin typeface="Century Gothic"/>
                <a:cs typeface="Century Gothic"/>
              </a:rPr>
              <a:t> year </a:t>
            </a:r>
          </a:p>
        </p:txBody>
      </p:sp>
      <p:sp>
        <p:nvSpPr>
          <p:cNvPr id="89" name="Rectangle 88"/>
          <p:cNvSpPr/>
          <p:nvPr/>
        </p:nvSpPr>
        <p:spPr>
          <a:xfrm>
            <a:off x="5274832" y="4011589"/>
            <a:ext cx="2421368" cy="553998"/>
          </a:xfrm>
          <a:prstGeom prst="rect">
            <a:avLst/>
          </a:prstGeom>
        </p:spPr>
        <p:txBody>
          <a:bodyPr wrap="square">
            <a:spAutoFit/>
          </a:bodyPr>
          <a:lstStyle/>
          <a:p>
            <a:pPr lvl="0">
              <a:lnSpc>
                <a:spcPts val="1800"/>
              </a:lnSpc>
            </a:pPr>
            <a:r>
              <a:rPr lang="en-US" sz="1100" dirty="0">
                <a:latin typeface="Century Gothic"/>
                <a:cs typeface="Century Gothic"/>
              </a:rPr>
              <a:t>4</a:t>
            </a:r>
            <a:r>
              <a:rPr lang="en-US" sz="1100" baseline="30000" dirty="0">
                <a:latin typeface="Century Gothic"/>
                <a:cs typeface="Century Gothic"/>
              </a:rPr>
              <a:t>th</a:t>
            </a:r>
            <a:r>
              <a:rPr lang="en-US" sz="1100" dirty="0">
                <a:latin typeface="Century Gothic"/>
                <a:cs typeface="Century Gothic"/>
              </a:rPr>
              <a:t> year formal reappointment</a:t>
            </a:r>
          </a:p>
          <a:p>
            <a:pPr lvl="0">
              <a:lnSpc>
                <a:spcPts val="1800"/>
              </a:lnSpc>
            </a:pPr>
            <a:r>
              <a:rPr lang="en-US" sz="1100" dirty="0">
                <a:latin typeface="Century Gothic"/>
                <a:cs typeface="Century Gothic"/>
              </a:rPr>
              <a:t>Eligible for promotion at 5</a:t>
            </a:r>
            <a:r>
              <a:rPr lang="en-US" sz="1100" baseline="30000" dirty="0">
                <a:latin typeface="Century Gothic"/>
                <a:cs typeface="Century Gothic"/>
              </a:rPr>
              <a:t>th</a:t>
            </a:r>
            <a:r>
              <a:rPr lang="en-US" sz="1100" dirty="0">
                <a:latin typeface="Century Gothic"/>
                <a:cs typeface="Century Gothic"/>
              </a:rPr>
              <a:t> year </a:t>
            </a:r>
          </a:p>
        </p:txBody>
      </p:sp>
      <p:sp>
        <p:nvSpPr>
          <p:cNvPr id="92" name="Rectangle 91"/>
          <p:cNvSpPr/>
          <p:nvPr/>
        </p:nvSpPr>
        <p:spPr>
          <a:xfrm>
            <a:off x="9415299" y="3500622"/>
            <a:ext cx="2421368" cy="553998"/>
          </a:xfrm>
          <a:prstGeom prst="rect">
            <a:avLst/>
          </a:prstGeom>
        </p:spPr>
        <p:txBody>
          <a:bodyPr wrap="square">
            <a:spAutoFit/>
          </a:bodyPr>
          <a:lstStyle/>
          <a:p>
            <a:pPr lvl="0">
              <a:lnSpc>
                <a:spcPts val="1800"/>
              </a:lnSpc>
            </a:pPr>
            <a:r>
              <a:rPr lang="en-US" sz="1100" dirty="0">
                <a:latin typeface="Century Gothic"/>
                <a:cs typeface="Century Gothic"/>
              </a:rPr>
              <a:t>Formal review every 5 years</a:t>
            </a:r>
          </a:p>
          <a:p>
            <a:pPr lvl="0">
              <a:lnSpc>
                <a:spcPts val="1800"/>
              </a:lnSpc>
            </a:pPr>
            <a:r>
              <a:rPr lang="en-US" sz="1100" dirty="0">
                <a:latin typeface="Century Gothic"/>
                <a:cs typeface="Century Gothic"/>
              </a:rPr>
              <a:t>Eligible for promotion at 5</a:t>
            </a:r>
            <a:r>
              <a:rPr lang="en-US" sz="1100" baseline="30000" dirty="0">
                <a:latin typeface="Century Gothic"/>
                <a:cs typeface="Century Gothic"/>
              </a:rPr>
              <a:t>th</a:t>
            </a:r>
            <a:r>
              <a:rPr lang="en-US" sz="1100" dirty="0">
                <a:latin typeface="Century Gothic"/>
                <a:cs typeface="Century Gothic"/>
              </a:rPr>
              <a:t> year</a:t>
            </a:r>
          </a:p>
        </p:txBody>
      </p:sp>
      <p:sp>
        <p:nvSpPr>
          <p:cNvPr id="95" name="Rectangle 94"/>
          <p:cNvSpPr/>
          <p:nvPr/>
        </p:nvSpPr>
        <p:spPr>
          <a:xfrm>
            <a:off x="5274832" y="5063943"/>
            <a:ext cx="2421368" cy="323165"/>
          </a:xfrm>
          <a:prstGeom prst="rect">
            <a:avLst/>
          </a:prstGeom>
        </p:spPr>
        <p:txBody>
          <a:bodyPr wrap="square">
            <a:spAutoFit/>
          </a:bodyPr>
          <a:lstStyle/>
          <a:p>
            <a:pPr lvl="0">
              <a:lnSpc>
                <a:spcPts val="1800"/>
              </a:lnSpc>
            </a:pPr>
            <a:r>
              <a:rPr lang="en-US" sz="1100" dirty="0">
                <a:latin typeface="Century Gothic"/>
                <a:cs typeface="Century Gothic"/>
              </a:rPr>
              <a:t>4</a:t>
            </a:r>
            <a:r>
              <a:rPr lang="en-US" sz="1100" baseline="30000" dirty="0">
                <a:latin typeface="Century Gothic"/>
                <a:cs typeface="Century Gothic"/>
              </a:rPr>
              <a:t>th</a:t>
            </a:r>
            <a:r>
              <a:rPr lang="en-US" sz="1100" dirty="0">
                <a:latin typeface="Century Gothic"/>
                <a:cs typeface="Century Gothic"/>
              </a:rPr>
              <a:t> year formal reappointment</a:t>
            </a:r>
          </a:p>
        </p:txBody>
      </p:sp>
      <p:sp>
        <p:nvSpPr>
          <p:cNvPr id="102" name="Rectangle 101"/>
          <p:cNvSpPr/>
          <p:nvPr/>
        </p:nvSpPr>
        <p:spPr>
          <a:xfrm>
            <a:off x="8286950" y="5181727"/>
            <a:ext cx="2116568" cy="295850"/>
          </a:xfrm>
          <a:prstGeom prst="rect">
            <a:avLst/>
          </a:prstGeom>
        </p:spPr>
        <p:txBody>
          <a:bodyPr wrap="square">
            <a:spAutoFit/>
          </a:bodyPr>
          <a:lstStyle/>
          <a:p>
            <a:pPr lvl="0" algn="ctr">
              <a:lnSpc>
                <a:spcPts val="1800"/>
              </a:lnSpc>
            </a:pPr>
            <a:r>
              <a:rPr lang="en-US" sz="1100" dirty="0">
                <a:latin typeface="Century Gothic"/>
                <a:cs typeface="Century Gothic"/>
              </a:rPr>
              <a:t>Formal review every 5 years</a:t>
            </a:r>
          </a:p>
        </p:txBody>
      </p:sp>
      <p:cxnSp>
        <p:nvCxnSpPr>
          <p:cNvPr id="104" name="Straight Arrow Connector 103"/>
          <p:cNvCxnSpPr/>
          <p:nvPr/>
        </p:nvCxnSpPr>
        <p:spPr>
          <a:xfrm>
            <a:off x="9334500" y="4572000"/>
            <a:ext cx="0" cy="653525"/>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5295900" y="5351241"/>
            <a:ext cx="3049203"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336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mph" presetSubtype="0" grpId="1" nodeType="clickEffect">
                                  <p:stCondLst>
                                    <p:cond delay="0"/>
                                  </p:stCondLst>
                                  <p:childTnLst>
                                    <p:set>
                                      <p:cBhvr rctx="PPT">
                                        <p:cTn id="44" dur="indefinite"/>
                                        <p:tgtEl>
                                          <p:spTgt spid="62"/>
                                        </p:tgtEl>
                                        <p:attrNameLst>
                                          <p:attrName>style.opacity</p:attrName>
                                        </p:attrNameLst>
                                      </p:cBhvr>
                                      <p:to>
                                        <p:strVal val="0.25"/>
                                      </p:to>
                                    </p:set>
                                    <p:animEffect filter="image" prLst="opacity: 0.25">
                                      <p:cBhvr rctx="IE">
                                        <p:cTn id="45" dur="indefinite"/>
                                        <p:tgtEl>
                                          <p:spTgt spid="62"/>
                                        </p:tgtEl>
                                      </p:cBhvr>
                                    </p:animEffect>
                                  </p:childTnLst>
                                </p:cTn>
                              </p:par>
                              <p:par>
                                <p:cTn id="46" presetID="9" presetClass="emph" presetSubtype="0" nodeType="withEffect">
                                  <p:stCondLst>
                                    <p:cond delay="0"/>
                                  </p:stCondLst>
                                  <p:childTnLst>
                                    <p:set>
                                      <p:cBhvr rctx="PPT">
                                        <p:cTn id="47" dur="indefinite"/>
                                        <p:tgtEl>
                                          <p:spTgt spid="66"/>
                                        </p:tgtEl>
                                        <p:attrNameLst>
                                          <p:attrName>style.opacity</p:attrName>
                                        </p:attrNameLst>
                                      </p:cBhvr>
                                      <p:to>
                                        <p:strVal val="0.25"/>
                                      </p:to>
                                    </p:set>
                                    <p:animEffect filter="image" prLst="opacity: 0.25">
                                      <p:cBhvr rctx="IE">
                                        <p:cTn id="48" dur="indefinite"/>
                                        <p:tgtEl>
                                          <p:spTgt spid="66"/>
                                        </p:tgtEl>
                                      </p:cBhvr>
                                    </p:animEffect>
                                  </p:childTnLst>
                                </p:cTn>
                              </p:par>
                              <p:par>
                                <p:cTn id="49" presetID="9" presetClass="emph" presetSubtype="0" grpId="1" nodeType="withEffect">
                                  <p:stCondLst>
                                    <p:cond delay="0"/>
                                  </p:stCondLst>
                                  <p:childTnLst>
                                    <p:set>
                                      <p:cBhvr rctx="PPT">
                                        <p:cTn id="50" dur="indefinite"/>
                                        <p:tgtEl>
                                          <p:spTgt spid="5"/>
                                        </p:tgtEl>
                                        <p:attrNameLst>
                                          <p:attrName>style.opacity</p:attrName>
                                        </p:attrNameLst>
                                      </p:cBhvr>
                                      <p:to>
                                        <p:strVal val="0.25"/>
                                      </p:to>
                                    </p:set>
                                    <p:animEffect filter="image" prLst="opacity: 0.25">
                                      <p:cBhvr rctx="IE">
                                        <p:cTn id="51" dur="indefinite"/>
                                        <p:tgtEl>
                                          <p:spTgt spid="5"/>
                                        </p:tgtEl>
                                      </p:cBhvr>
                                    </p:animEffect>
                                  </p:childTnLst>
                                </p:cTn>
                              </p:par>
                              <p:par>
                                <p:cTn id="52" presetID="9" presetClass="emph" presetSubtype="0" nodeType="withEffect">
                                  <p:stCondLst>
                                    <p:cond delay="0"/>
                                  </p:stCondLst>
                                  <p:childTnLst>
                                    <p:set>
                                      <p:cBhvr rctx="PPT">
                                        <p:cTn id="53" dur="indefinite"/>
                                        <p:tgtEl>
                                          <p:spTgt spid="54"/>
                                        </p:tgtEl>
                                        <p:attrNameLst>
                                          <p:attrName>style.opacity</p:attrName>
                                        </p:attrNameLst>
                                      </p:cBhvr>
                                      <p:to>
                                        <p:strVal val="0.25"/>
                                      </p:to>
                                    </p:set>
                                    <p:animEffect filter="image" prLst="opacity: 0.25">
                                      <p:cBhvr rctx="IE">
                                        <p:cTn id="54" dur="indefinite"/>
                                        <p:tgtEl>
                                          <p:spTgt spid="54"/>
                                        </p:tgtEl>
                                      </p:cBhvr>
                                    </p:animEffect>
                                  </p:childTnLst>
                                </p:cTn>
                              </p:par>
                              <p:par>
                                <p:cTn id="55" presetID="9" presetClass="emph" presetSubtype="0" grpId="1" nodeType="withEffect">
                                  <p:stCondLst>
                                    <p:cond delay="0"/>
                                  </p:stCondLst>
                                  <p:childTnLst>
                                    <p:set>
                                      <p:cBhvr rctx="PPT">
                                        <p:cTn id="56" dur="indefinite"/>
                                        <p:tgtEl>
                                          <p:spTgt spid="49"/>
                                        </p:tgtEl>
                                        <p:attrNameLst>
                                          <p:attrName>style.opacity</p:attrName>
                                        </p:attrNameLst>
                                      </p:cBhvr>
                                      <p:to>
                                        <p:strVal val="0.25"/>
                                      </p:to>
                                    </p:set>
                                    <p:animEffect filter="image" prLst="opacity: 0.25">
                                      <p:cBhvr rctx="IE">
                                        <p:cTn id="57" dur="indefinite"/>
                                        <p:tgtEl>
                                          <p:spTgt spid="49"/>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6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9" presetClass="emph" presetSubtype="0" grpId="1" nodeType="clickEffect">
                                  <p:stCondLst>
                                    <p:cond delay="0"/>
                                  </p:stCondLst>
                                  <p:childTnLst>
                                    <p:set>
                                      <p:cBhvr rctx="PPT">
                                        <p:cTn id="65" dur="indefinite"/>
                                        <p:tgtEl>
                                          <p:spTgt spid="63"/>
                                        </p:tgtEl>
                                        <p:attrNameLst>
                                          <p:attrName>style.opacity</p:attrName>
                                        </p:attrNameLst>
                                      </p:cBhvr>
                                      <p:to>
                                        <p:strVal val="0.25"/>
                                      </p:to>
                                    </p:set>
                                    <p:animEffect filter="image" prLst="opacity: 0.25">
                                      <p:cBhvr rctx="IE">
                                        <p:cTn id="66" dur="indefinite"/>
                                        <p:tgtEl>
                                          <p:spTgt spid="63"/>
                                        </p:tgtEl>
                                      </p:cBhvr>
                                    </p:animEffect>
                                  </p:childTnLst>
                                </p:cTn>
                              </p:par>
                              <p:par>
                                <p:cTn id="67" presetID="9" presetClass="emph" presetSubtype="0" nodeType="withEffect">
                                  <p:stCondLst>
                                    <p:cond delay="0"/>
                                  </p:stCondLst>
                                  <p:childTnLst>
                                    <p:set>
                                      <p:cBhvr rctx="PPT">
                                        <p:cTn id="68" dur="indefinite"/>
                                        <p:tgtEl>
                                          <p:spTgt spid="69"/>
                                        </p:tgtEl>
                                        <p:attrNameLst>
                                          <p:attrName>style.opacity</p:attrName>
                                        </p:attrNameLst>
                                      </p:cBhvr>
                                      <p:to>
                                        <p:strVal val="0.25"/>
                                      </p:to>
                                    </p:set>
                                    <p:animEffect filter="image" prLst="opacity: 0.25">
                                      <p:cBhvr rctx="IE">
                                        <p:cTn id="69" dur="indefinite"/>
                                        <p:tgtEl>
                                          <p:spTgt spid="69"/>
                                        </p:tgtEl>
                                      </p:cBhvr>
                                    </p:animEffect>
                                  </p:childTnLst>
                                </p:cTn>
                              </p:par>
                              <p:par>
                                <p:cTn id="70" presetID="9" presetClass="emph" presetSubtype="0" grpId="1" nodeType="withEffect">
                                  <p:stCondLst>
                                    <p:cond delay="0"/>
                                  </p:stCondLst>
                                  <p:childTnLst>
                                    <p:set>
                                      <p:cBhvr rctx="PPT">
                                        <p:cTn id="71" dur="indefinite"/>
                                        <p:tgtEl>
                                          <p:spTgt spid="21"/>
                                        </p:tgtEl>
                                        <p:attrNameLst>
                                          <p:attrName>style.opacity</p:attrName>
                                        </p:attrNameLst>
                                      </p:cBhvr>
                                      <p:to>
                                        <p:strVal val="0.25"/>
                                      </p:to>
                                    </p:set>
                                    <p:animEffect filter="image" prLst="opacity: 0.25">
                                      <p:cBhvr rctx="IE">
                                        <p:cTn id="72" dur="indefinite"/>
                                        <p:tgtEl>
                                          <p:spTgt spid="21"/>
                                        </p:tgtEl>
                                      </p:cBhvr>
                                    </p:animEffect>
                                  </p:childTnLst>
                                </p:cTn>
                              </p:par>
                              <p:par>
                                <p:cTn id="73" presetID="9" presetClass="emph" presetSubtype="0" nodeType="withEffect">
                                  <p:stCondLst>
                                    <p:cond delay="0"/>
                                  </p:stCondLst>
                                  <p:childTnLst>
                                    <p:set>
                                      <p:cBhvr rctx="PPT">
                                        <p:cTn id="74" dur="indefinite"/>
                                        <p:tgtEl>
                                          <p:spTgt spid="31"/>
                                        </p:tgtEl>
                                        <p:attrNameLst>
                                          <p:attrName>style.opacity</p:attrName>
                                        </p:attrNameLst>
                                      </p:cBhvr>
                                      <p:to>
                                        <p:strVal val="0.25"/>
                                      </p:to>
                                    </p:set>
                                    <p:animEffect filter="image" prLst="opacity: 0.25">
                                      <p:cBhvr rctx="IE">
                                        <p:cTn id="75" dur="indefinite"/>
                                        <p:tgtEl>
                                          <p:spTgt spid="31"/>
                                        </p:tgtEl>
                                      </p:cBhvr>
                                    </p:animEffect>
                                  </p:childTnLst>
                                </p:cTn>
                              </p:par>
                              <p:par>
                                <p:cTn id="76" presetID="9" presetClass="emph" presetSubtype="0" grpId="1" nodeType="withEffect">
                                  <p:stCondLst>
                                    <p:cond delay="0"/>
                                  </p:stCondLst>
                                  <p:childTnLst>
                                    <p:set>
                                      <p:cBhvr rctx="PPT">
                                        <p:cTn id="77" dur="indefinite"/>
                                        <p:tgtEl>
                                          <p:spTgt spid="85"/>
                                        </p:tgtEl>
                                        <p:attrNameLst>
                                          <p:attrName>style.opacity</p:attrName>
                                        </p:attrNameLst>
                                      </p:cBhvr>
                                      <p:to>
                                        <p:strVal val="0.25"/>
                                      </p:to>
                                    </p:set>
                                    <p:animEffect filter="image" prLst="opacity: 0.25">
                                      <p:cBhvr rctx="IE">
                                        <p:cTn id="78" dur="indefinite"/>
                                        <p:tgtEl>
                                          <p:spTgt spid="85"/>
                                        </p:tgtEl>
                                      </p:cBhvr>
                                    </p:animEffect>
                                  </p:childTnLst>
                                </p:cTn>
                              </p:par>
                              <p:par>
                                <p:cTn id="79" presetID="9" presetClass="emph" presetSubtype="0" grpId="1" nodeType="withEffect">
                                  <p:stCondLst>
                                    <p:cond delay="0"/>
                                  </p:stCondLst>
                                  <p:childTnLst>
                                    <p:set>
                                      <p:cBhvr rctx="PPT">
                                        <p:cTn id="80" dur="indefinite"/>
                                        <p:tgtEl>
                                          <p:spTgt spid="18"/>
                                        </p:tgtEl>
                                        <p:attrNameLst>
                                          <p:attrName>style.opacity</p:attrName>
                                        </p:attrNameLst>
                                      </p:cBhvr>
                                      <p:to>
                                        <p:strVal val="0.25"/>
                                      </p:to>
                                    </p:set>
                                    <p:animEffect filter="image" prLst="opacity: 0.25">
                                      <p:cBhvr rctx="IE">
                                        <p:cTn id="81" dur="indefinite"/>
                                        <p:tgtEl>
                                          <p:spTgt spid="18"/>
                                        </p:tgtEl>
                                      </p:cBhvr>
                                    </p:animEffect>
                                  </p:childTnLst>
                                </p:cTn>
                              </p:par>
                              <p:par>
                                <p:cTn id="82" presetID="9" presetClass="emph" presetSubtype="0" nodeType="withEffect">
                                  <p:stCondLst>
                                    <p:cond delay="0"/>
                                  </p:stCondLst>
                                  <p:childTnLst>
                                    <p:set>
                                      <p:cBhvr rctx="PPT">
                                        <p:cTn id="83" dur="indefinite"/>
                                        <p:tgtEl>
                                          <p:spTgt spid="27"/>
                                        </p:tgtEl>
                                        <p:attrNameLst>
                                          <p:attrName>style.opacity</p:attrName>
                                        </p:attrNameLst>
                                      </p:cBhvr>
                                      <p:to>
                                        <p:strVal val="0.25"/>
                                      </p:to>
                                    </p:set>
                                    <p:animEffect filter="image" prLst="opacity: 0.25">
                                      <p:cBhvr rctx="IE">
                                        <p:cTn id="84" dur="indefinite"/>
                                        <p:tgtEl>
                                          <p:spTgt spid="27"/>
                                        </p:tgtEl>
                                      </p:cBhvr>
                                    </p:animEffect>
                                  </p:childTnLst>
                                </p:cTn>
                              </p:par>
                              <p:par>
                                <p:cTn id="85" presetID="9" presetClass="emph" presetSubtype="0" grpId="1" nodeType="withEffect">
                                  <p:stCondLst>
                                    <p:cond delay="0"/>
                                  </p:stCondLst>
                                  <p:childTnLst>
                                    <p:set>
                                      <p:cBhvr rctx="PPT">
                                        <p:cTn id="86" dur="indefinite"/>
                                        <p:tgtEl>
                                          <p:spTgt spid="92"/>
                                        </p:tgtEl>
                                        <p:attrNameLst>
                                          <p:attrName>style.opacity</p:attrName>
                                        </p:attrNameLst>
                                      </p:cBhvr>
                                      <p:to>
                                        <p:strVal val="0.25"/>
                                      </p:to>
                                    </p:set>
                                    <p:animEffect filter="image" prLst="opacity: 0.25">
                                      <p:cBhvr rctx="IE">
                                        <p:cTn id="87" dur="indefinite"/>
                                        <p:tgtEl>
                                          <p:spTgt spid="92"/>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7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8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9" presetClass="emph" presetSubtype="0" grpId="1" nodeType="clickEffect">
                                  <p:stCondLst>
                                    <p:cond delay="0"/>
                                  </p:stCondLst>
                                  <p:childTnLst>
                                    <p:set>
                                      <p:cBhvr rctx="PPT">
                                        <p:cTn id="101" dur="indefinite"/>
                                        <p:tgtEl>
                                          <p:spTgt spid="19"/>
                                        </p:tgtEl>
                                        <p:attrNameLst>
                                          <p:attrName>style.opacity</p:attrName>
                                        </p:attrNameLst>
                                      </p:cBhvr>
                                      <p:to>
                                        <p:strVal val="0.25"/>
                                      </p:to>
                                    </p:set>
                                    <p:animEffect filter="image" prLst="opacity: 0.25">
                                      <p:cBhvr rctx="IE">
                                        <p:cTn id="102" dur="indefinite"/>
                                        <p:tgtEl>
                                          <p:spTgt spid="19"/>
                                        </p:tgtEl>
                                      </p:cBhvr>
                                    </p:animEffect>
                                  </p:childTnLst>
                                </p:cTn>
                              </p:par>
                              <p:par>
                                <p:cTn id="103" presetID="9" presetClass="emph" presetSubtype="0" grpId="1" nodeType="withEffect">
                                  <p:stCondLst>
                                    <p:cond delay="0"/>
                                  </p:stCondLst>
                                  <p:childTnLst>
                                    <p:set>
                                      <p:cBhvr rctx="PPT">
                                        <p:cTn id="104" dur="indefinite"/>
                                        <p:tgtEl>
                                          <p:spTgt spid="22"/>
                                        </p:tgtEl>
                                        <p:attrNameLst>
                                          <p:attrName>style.opacity</p:attrName>
                                        </p:attrNameLst>
                                      </p:cBhvr>
                                      <p:to>
                                        <p:strVal val="0.25"/>
                                      </p:to>
                                    </p:set>
                                    <p:animEffect filter="image" prLst="opacity: 0.25">
                                      <p:cBhvr rctx="IE">
                                        <p:cTn id="105" dur="indefinite"/>
                                        <p:tgtEl>
                                          <p:spTgt spid="22"/>
                                        </p:tgtEl>
                                      </p:cBhvr>
                                    </p:animEffect>
                                  </p:childTnLst>
                                </p:cTn>
                              </p:par>
                              <p:par>
                                <p:cTn id="106" presetID="9" presetClass="emph" presetSubtype="0" nodeType="withEffect">
                                  <p:stCondLst>
                                    <p:cond delay="0"/>
                                  </p:stCondLst>
                                  <p:childTnLst>
                                    <p:set>
                                      <p:cBhvr rctx="PPT">
                                        <p:cTn id="107" dur="indefinite"/>
                                        <p:tgtEl>
                                          <p:spTgt spid="34"/>
                                        </p:tgtEl>
                                        <p:attrNameLst>
                                          <p:attrName>style.opacity</p:attrName>
                                        </p:attrNameLst>
                                      </p:cBhvr>
                                      <p:to>
                                        <p:strVal val="0.25"/>
                                      </p:to>
                                    </p:set>
                                    <p:animEffect filter="image" prLst="opacity: 0.25">
                                      <p:cBhvr rctx="IE">
                                        <p:cTn id="108" dur="indefinite"/>
                                        <p:tgtEl>
                                          <p:spTgt spid="34"/>
                                        </p:tgtEl>
                                      </p:cBhvr>
                                    </p:animEffect>
                                  </p:childTnLst>
                                </p:cTn>
                              </p:par>
                              <p:par>
                                <p:cTn id="109" presetID="9" presetClass="emph" presetSubtype="0" grpId="1" nodeType="withEffect">
                                  <p:stCondLst>
                                    <p:cond delay="0"/>
                                  </p:stCondLst>
                                  <p:childTnLst>
                                    <p:set>
                                      <p:cBhvr rctx="PPT">
                                        <p:cTn id="110" dur="indefinite"/>
                                        <p:tgtEl>
                                          <p:spTgt spid="64"/>
                                        </p:tgtEl>
                                        <p:attrNameLst>
                                          <p:attrName>style.opacity</p:attrName>
                                        </p:attrNameLst>
                                      </p:cBhvr>
                                      <p:to>
                                        <p:strVal val="0.25"/>
                                      </p:to>
                                    </p:set>
                                    <p:animEffect filter="image" prLst="opacity: 0.25">
                                      <p:cBhvr rctx="IE">
                                        <p:cTn id="111" dur="indefinite"/>
                                        <p:tgtEl>
                                          <p:spTgt spid="64"/>
                                        </p:tgtEl>
                                      </p:cBhvr>
                                    </p:animEffect>
                                  </p:childTnLst>
                                </p:cTn>
                              </p:par>
                              <p:par>
                                <p:cTn id="112" presetID="9" presetClass="emph" presetSubtype="0" nodeType="withEffect">
                                  <p:stCondLst>
                                    <p:cond delay="0"/>
                                  </p:stCondLst>
                                  <p:childTnLst>
                                    <p:set>
                                      <p:cBhvr rctx="PPT">
                                        <p:cTn id="113" dur="indefinite"/>
                                        <p:tgtEl>
                                          <p:spTgt spid="73"/>
                                        </p:tgtEl>
                                        <p:attrNameLst>
                                          <p:attrName>style.opacity</p:attrName>
                                        </p:attrNameLst>
                                      </p:cBhvr>
                                      <p:to>
                                        <p:strVal val="0.25"/>
                                      </p:to>
                                    </p:set>
                                    <p:animEffect filter="image" prLst="opacity: 0.25">
                                      <p:cBhvr rctx="IE">
                                        <p:cTn id="114" dur="indefinite"/>
                                        <p:tgtEl>
                                          <p:spTgt spid="73"/>
                                        </p:tgtEl>
                                      </p:cBhvr>
                                    </p:animEffect>
                                  </p:childTnLst>
                                </p:cTn>
                              </p:par>
                              <p:par>
                                <p:cTn id="115" presetID="9" presetClass="emph" presetSubtype="0" grpId="1" nodeType="withEffect">
                                  <p:stCondLst>
                                    <p:cond delay="0"/>
                                  </p:stCondLst>
                                  <p:childTnLst>
                                    <p:set>
                                      <p:cBhvr rctx="PPT">
                                        <p:cTn id="116" dur="indefinite"/>
                                        <p:tgtEl>
                                          <p:spTgt spid="89"/>
                                        </p:tgtEl>
                                        <p:attrNameLst>
                                          <p:attrName>style.opacity</p:attrName>
                                        </p:attrNameLst>
                                      </p:cBhvr>
                                      <p:to>
                                        <p:strVal val="0.25"/>
                                      </p:to>
                                    </p:set>
                                    <p:animEffect filter="image" prLst="opacity: 0.25">
                                      <p:cBhvr rctx="IE">
                                        <p:cTn id="117" dur="indefinite"/>
                                        <p:tgtEl>
                                          <p:spTgt spid="89"/>
                                        </p:tgtEl>
                                      </p:cBhvr>
                                    </p:animEffect>
                                  </p:childTnLst>
                                </p:cTn>
                              </p:par>
                              <p:par>
                                <p:cTn id="118" presetID="9" presetClass="emph" presetSubtype="0" nodeType="withEffect">
                                  <p:stCondLst>
                                    <p:cond delay="0"/>
                                  </p:stCondLst>
                                  <p:childTnLst>
                                    <p:set>
                                      <p:cBhvr rctx="PPT">
                                        <p:cTn id="119" dur="indefinite"/>
                                        <p:tgtEl>
                                          <p:spTgt spid="104"/>
                                        </p:tgtEl>
                                        <p:attrNameLst>
                                          <p:attrName>style.opacity</p:attrName>
                                        </p:attrNameLst>
                                      </p:cBhvr>
                                      <p:to>
                                        <p:strVal val="0.25"/>
                                      </p:to>
                                    </p:set>
                                    <p:animEffect filter="image" prLst="opacity: 0.25">
                                      <p:cBhvr rctx="IE">
                                        <p:cTn id="120" dur="indefinite"/>
                                        <p:tgtEl>
                                          <p:spTgt spid="104"/>
                                        </p:tgtEl>
                                      </p:cBhvr>
                                    </p:animEffect>
                                  </p:childTnLst>
                                </p:cTn>
                              </p:par>
                              <p:par>
                                <p:cTn id="121" presetID="1" presetClass="entr" presetSubtype="0" fill="hold" grpId="0" nodeType="with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P spid="5" grpId="1" animBg="1"/>
      <p:bldP spid="18" grpId="0" animBg="1"/>
      <p:bldP spid="18" grpId="1" animBg="1"/>
      <p:bldP spid="19" grpId="0" animBg="1"/>
      <p:bldP spid="19" grpId="1" animBg="1"/>
      <p:bldP spid="21" grpId="0" animBg="1"/>
      <p:bldP spid="21" grpId="1" animBg="1"/>
      <p:bldP spid="22" grpId="0" animBg="1"/>
      <p:bldP spid="22" grpId="1" animBg="1"/>
      <p:bldP spid="23" grpId="0" animBg="1"/>
      <p:bldP spid="49" grpId="0"/>
      <p:bldP spid="49" grpId="1"/>
      <p:bldP spid="62" grpId="0" animBg="1"/>
      <p:bldP spid="62" grpId="1" animBg="1"/>
      <p:bldP spid="63" grpId="0" animBg="1"/>
      <p:bldP spid="63" grpId="1" animBg="1"/>
      <p:bldP spid="64" grpId="0" animBg="1"/>
      <p:bldP spid="64" grpId="1" animBg="1"/>
      <p:bldP spid="65" grpId="0" animBg="1"/>
      <p:bldP spid="85" grpId="0"/>
      <p:bldP spid="85" grpId="1"/>
      <p:bldP spid="89" grpId="0"/>
      <p:bldP spid="89" grpId="1"/>
      <p:bldP spid="92" grpId="0"/>
      <p:bldP spid="92" grpId="1"/>
      <p:bldP spid="95" grpId="0"/>
      <p:bldP spid="1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672172"/>
            <a:ext cx="9601196" cy="1303867"/>
          </a:xfrm>
          <a:prstGeom prst="rect">
            <a:avLst/>
          </a:prstGeom>
        </p:spPr>
        <p:txBody>
          <a:bodyPr>
            <a:normAutofit/>
          </a:bodyPr>
          <a:lstStyle/>
          <a:p>
            <a:r>
              <a:rPr lang="en-US" sz="3600" b="1" u="sng" dirty="0">
                <a:solidFill>
                  <a:schemeClr val="accent1"/>
                </a:solidFill>
              </a:rPr>
              <a:t>Tenure-line</a:t>
            </a:r>
            <a:r>
              <a:rPr lang="en-US" sz="3600" b="1" dirty="0">
                <a:solidFill>
                  <a:schemeClr val="accent3">
                    <a:lumMod val="75000"/>
                  </a:schemeClr>
                </a:solidFill>
              </a:rPr>
              <a:t> </a:t>
            </a:r>
            <a:r>
              <a:rPr lang="en-US" sz="3600" dirty="0"/>
              <a:t>Faculty Formal Review (SOM)</a:t>
            </a:r>
            <a:br>
              <a:rPr lang="en-US" sz="3600" dirty="0"/>
            </a:br>
            <a:r>
              <a:rPr lang="en-US" sz="3600" dirty="0"/>
              <a:t>Clinician and Non-Clinician</a:t>
            </a:r>
          </a:p>
        </p:txBody>
      </p:sp>
      <p:sp>
        <p:nvSpPr>
          <p:cNvPr id="9" name="TextBox 8"/>
          <p:cNvSpPr txBox="1"/>
          <p:nvPr/>
        </p:nvSpPr>
        <p:spPr>
          <a:xfrm>
            <a:off x="4738898" y="5870496"/>
            <a:ext cx="2714205" cy="369332"/>
          </a:xfrm>
          <a:prstGeom prst="rect">
            <a:avLst/>
          </a:prstGeom>
          <a:noFill/>
        </p:spPr>
        <p:txBody>
          <a:bodyPr wrap="none" rtlCol="0">
            <a:spAutoFit/>
          </a:bodyPr>
          <a:lstStyle/>
          <a:p>
            <a:pPr algn="ctr"/>
            <a:r>
              <a:rPr lang="en-US" b="1" dirty="0">
                <a:solidFill>
                  <a:prstClr val="black"/>
                </a:solidFill>
                <a:latin typeface="Century Gothic"/>
                <a:cs typeface="Century Gothic"/>
              </a:rPr>
              <a:t>Annual Faculty Review</a:t>
            </a:r>
          </a:p>
        </p:txBody>
      </p:sp>
      <p:sp>
        <p:nvSpPr>
          <p:cNvPr id="5" name="Rounded Rectangle 4"/>
          <p:cNvSpPr/>
          <p:nvPr/>
        </p:nvSpPr>
        <p:spPr>
          <a:xfrm>
            <a:off x="2324100" y="1946718"/>
            <a:ext cx="2971800" cy="533400"/>
          </a:xfrm>
          <a:prstGeom prst="roundRect">
            <a:avLst>
              <a:gd name="adj" fmla="val 50000"/>
            </a:avLst>
          </a:prstGeom>
          <a:solidFill>
            <a:schemeClr val="accent1">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Instructor</a:t>
            </a:r>
          </a:p>
        </p:txBody>
      </p:sp>
      <p:sp>
        <p:nvSpPr>
          <p:cNvPr id="18" name="Rounded Rectangle 17"/>
          <p:cNvSpPr/>
          <p:nvPr/>
        </p:nvSpPr>
        <p:spPr>
          <a:xfrm>
            <a:off x="7700211" y="2992659"/>
            <a:ext cx="3276600" cy="533400"/>
          </a:xfrm>
          <a:prstGeom prst="roundRect">
            <a:avLst>
              <a:gd name="adj" fmla="val 50000"/>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Associate Professor</a:t>
            </a:r>
          </a:p>
        </p:txBody>
      </p:sp>
      <p:sp>
        <p:nvSpPr>
          <p:cNvPr id="19" name="Rounded Rectangle 18"/>
          <p:cNvSpPr/>
          <p:nvPr/>
        </p:nvSpPr>
        <p:spPr>
          <a:xfrm>
            <a:off x="7696200" y="4038600"/>
            <a:ext cx="3276600" cy="533400"/>
          </a:xfrm>
          <a:prstGeom prst="roundRect">
            <a:avLst>
              <a:gd name="adj" fmla="val 50000"/>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Century Gothic" charset="0"/>
                <a:ea typeface="Century Gothic" charset="0"/>
                <a:cs typeface="Century Gothic" charset="0"/>
              </a:rPr>
              <a:t>Professor</a:t>
            </a:r>
          </a:p>
        </p:txBody>
      </p:sp>
      <p:sp>
        <p:nvSpPr>
          <p:cNvPr id="21" name="Rounded Rectangle 20"/>
          <p:cNvSpPr/>
          <p:nvPr/>
        </p:nvSpPr>
        <p:spPr>
          <a:xfrm>
            <a:off x="2324100" y="2992659"/>
            <a:ext cx="2971800" cy="533400"/>
          </a:xfrm>
          <a:prstGeom prst="roundRect">
            <a:avLst>
              <a:gd name="adj" fmla="val 50000"/>
            </a:avLst>
          </a:prstGeom>
          <a:solidFill>
            <a:schemeClr val="accent1">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Assistant Professor</a:t>
            </a:r>
          </a:p>
        </p:txBody>
      </p:sp>
      <p:sp>
        <p:nvSpPr>
          <p:cNvPr id="22" name="Rounded Rectangle 21"/>
          <p:cNvSpPr/>
          <p:nvPr/>
        </p:nvSpPr>
        <p:spPr>
          <a:xfrm>
            <a:off x="2324100" y="4038600"/>
            <a:ext cx="2971800" cy="533400"/>
          </a:xfrm>
          <a:prstGeom prst="roundRect">
            <a:avLst>
              <a:gd name="adj" fmla="val 50000"/>
            </a:avLst>
          </a:prstGeom>
          <a:solidFill>
            <a:schemeClr val="accent1">
              <a:lumMod val="60000"/>
              <a:lumOff val="4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Century Gothic" charset="0"/>
                <a:ea typeface="Century Gothic" charset="0"/>
                <a:cs typeface="Century Gothic" charset="0"/>
              </a:rPr>
              <a:t>Associate Professor</a:t>
            </a:r>
          </a:p>
        </p:txBody>
      </p:sp>
      <p:sp>
        <p:nvSpPr>
          <p:cNvPr id="23" name="Rounded Rectangle 22"/>
          <p:cNvSpPr/>
          <p:nvPr/>
        </p:nvSpPr>
        <p:spPr>
          <a:xfrm>
            <a:off x="2324100" y="5084541"/>
            <a:ext cx="2971800" cy="533400"/>
          </a:xfrm>
          <a:prstGeom prst="roundRect">
            <a:avLst>
              <a:gd name="adj" fmla="val 50000"/>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latin typeface="Century Gothic" charset="0"/>
                <a:ea typeface="Century Gothic" charset="0"/>
                <a:cs typeface="Century Gothic" charset="0"/>
              </a:rPr>
              <a:t>Professor</a:t>
            </a:r>
          </a:p>
        </p:txBody>
      </p:sp>
      <p:cxnSp>
        <p:nvCxnSpPr>
          <p:cNvPr id="27" name="Straight Arrow Connector 26"/>
          <p:cNvCxnSpPr/>
          <p:nvPr/>
        </p:nvCxnSpPr>
        <p:spPr>
          <a:xfrm flipH="1">
            <a:off x="9334500" y="3526059"/>
            <a:ext cx="4011" cy="512541"/>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5295900" y="3259359"/>
            <a:ext cx="2404311"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285366" y="4320271"/>
            <a:ext cx="2400300"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5274832" y="2064659"/>
            <a:ext cx="4000100" cy="277512"/>
          </a:xfrm>
          <a:prstGeom prst="rect">
            <a:avLst/>
          </a:prstGeom>
        </p:spPr>
        <p:txBody>
          <a:bodyPr wrap="square">
            <a:spAutoFit/>
          </a:bodyPr>
          <a:lstStyle/>
          <a:p>
            <a:pPr lvl="0">
              <a:lnSpc>
                <a:spcPts val="1600"/>
              </a:lnSpc>
              <a:tabLst>
                <a:tab pos="1536700" algn="l"/>
                <a:tab pos="1651000" algn="l"/>
              </a:tabLst>
            </a:pPr>
            <a:r>
              <a:rPr lang="en-US" sz="1100" dirty="0">
                <a:latin typeface="Century Gothic"/>
                <a:cs typeface="Century Gothic"/>
              </a:rPr>
              <a:t>Promotion at request (3 years max)</a:t>
            </a:r>
          </a:p>
        </p:txBody>
      </p:sp>
      <p:cxnSp>
        <p:nvCxnSpPr>
          <p:cNvPr id="54" name="Straight Arrow Connector 53"/>
          <p:cNvCxnSpPr/>
          <p:nvPr/>
        </p:nvCxnSpPr>
        <p:spPr>
          <a:xfrm>
            <a:off x="3810000" y="2480118"/>
            <a:ext cx="0" cy="512541"/>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62" name="Parallelogram 61"/>
          <p:cNvSpPr/>
          <p:nvPr/>
        </p:nvSpPr>
        <p:spPr>
          <a:xfrm>
            <a:off x="992285" y="1967532"/>
            <a:ext cx="940000" cy="491772"/>
          </a:xfrm>
          <a:prstGeom prst="parallelogram">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a:solidFill>
                  <a:schemeClr val="tx1"/>
                </a:solidFill>
                <a:latin typeface="Century Gothic" charset="0"/>
                <a:ea typeface="Century Gothic" charset="0"/>
                <a:cs typeface="Century Gothic" charset="0"/>
              </a:rPr>
              <a:t>Hire</a:t>
            </a:r>
          </a:p>
        </p:txBody>
      </p:sp>
      <p:sp>
        <p:nvSpPr>
          <p:cNvPr id="63" name="Parallelogram 62"/>
          <p:cNvSpPr/>
          <p:nvPr/>
        </p:nvSpPr>
        <p:spPr>
          <a:xfrm>
            <a:off x="992284" y="3013473"/>
            <a:ext cx="940000" cy="491772"/>
          </a:xfrm>
          <a:prstGeom prst="parallelogram">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a:solidFill>
                  <a:schemeClr val="tx1"/>
                </a:solidFill>
                <a:latin typeface="Century Gothic" charset="0"/>
                <a:ea typeface="Century Gothic" charset="0"/>
                <a:cs typeface="Century Gothic" charset="0"/>
              </a:rPr>
              <a:t>Hire</a:t>
            </a:r>
          </a:p>
        </p:txBody>
      </p:sp>
      <p:sp>
        <p:nvSpPr>
          <p:cNvPr id="64" name="Parallelogram 63"/>
          <p:cNvSpPr/>
          <p:nvPr/>
        </p:nvSpPr>
        <p:spPr>
          <a:xfrm>
            <a:off x="991482" y="4059414"/>
            <a:ext cx="940000" cy="491772"/>
          </a:xfrm>
          <a:prstGeom prst="parallelogram">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a:solidFill>
                  <a:schemeClr val="tx1"/>
                </a:solidFill>
                <a:latin typeface="Century Gothic" charset="0"/>
                <a:ea typeface="Century Gothic" charset="0"/>
                <a:cs typeface="Century Gothic" charset="0"/>
              </a:rPr>
              <a:t>Hire</a:t>
            </a:r>
          </a:p>
        </p:txBody>
      </p:sp>
      <p:sp>
        <p:nvSpPr>
          <p:cNvPr id="65" name="Parallelogram 64"/>
          <p:cNvSpPr/>
          <p:nvPr/>
        </p:nvSpPr>
        <p:spPr>
          <a:xfrm>
            <a:off x="991481" y="5105355"/>
            <a:ext cx="940000" cy="491772"/>
          </a:xfrm>
          <a:prstGeom prst="parallelogram">
            <a:avLst/>
          </a:prstGeom>
          <a:solidFill>
            <a:schemeClr val="bg2">
              <a:lumMod val="9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i="1">
                <a:solidFill>
                  <a:schemeClr val="tx1"/>
                </a:solidFill>
                <a:latin typeface="Century Gothic" charset="0"/>
                <a:ea typeface="Century Gothic" charset="0"/>
                <a:cs typeface="Century Gothic" charset="0"/>
              </a:rPr>
              <a:t>Hire</a:t>
            </a:r>
          </a:p>
        </p:txBody>
      </p:sp>
      <p:cxnSp>
        <p:nvCxnSpPr>
          <p:cNvPr id="66" name="Straight Arrow Connector 65"/>
          <p:cNvCxnSpPr>
            <a:stCxn id="62" idx="2"/>
          </p:cNvCxnSpPr>
          <p:nvPr/>
        </p:nvCxnSpPr>
        <p:spPr>
          <a:xfrm>
            <a:off x="1870814" y="2213418"/>
            <a:ext cx="453286"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63" idx="2"/>
          </p:cNvCxnSpPr>
          <p:nvPr/>
        </p:nvCxnSpPr>
        <p:spPr>
          <a:xfrm>
            <a:off x="1870813" y="3259359"/>
            <a:ext cx="453287"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stCxn id="64" idx="2"/>
          </p:cNvCxnSpPr>
          <p:nvPr/>
        </p:nvCxnSpPr>
        <p:spPr>
          <a:xfrm>
            <a:off x="1870011" y="4305300"/>
            <a:ext cx="454089"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65" idx="2"/>
          </p:cNvCxnSpPr>
          <p:nvPr/>
        </p:nvCxnSpPr>
        <p:spPr>
          <a:xfrm>
            <a:off x="1870010" y="5351241"/>
            <a:ext cx="454090"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5" name="Rectangle 84"/>
          <p:cNvSpPr/>
          <p:nvPr/>
        </p:nvSpPr>
        <p:spPr>
          <a:xfrm>
            <a:off x="5274832" y="2980624"/>
            <a:ext cx="2421368" cy="553998"/>
          </a:xfrm>
          <a:prstGeom prst="rect">
            <a:avLst/>
          </a:prstGeom>
        </p:spPr>
        <p:txBody>
          <a:bodyPr wrap="square">
            <a:spAutoFit/>
          </a:bodyPr>
          <a:lstStyle/>
          <a:p>
            <a:pPr lvl="0">
              <a:lnSpc>
                <a:spcPts val="1800"/>
              </a:lnSpc>
            </a:pPr>
            <a:r>
              <a:rPr lang="en-US" sz="1100" dirty="0">
                <a:latin typeface="Century Gothic"/>
                <a:cs typeface="Century Gothic"/>
              </a:rPr>
              <a:t>4</a:t>
            </a:r>
            <a:r>
              <a:rPr lang="en-US" sz="1100" baseline="30000" dirty="0">
                <a:latin typeface="Century Gothic"/>
                <a:cs typeface="Century Gothic"/>
              </a:rPr>
              <a:t>th</a:t>
            </a:r>
            <a:r>
              <a:rPr lang="en-US" sz="1100" dirty="0">
                <a:latin typeface="Century Gothic"/>
                <a:cs typeface="Century Gothic"/>
              </a:rPr>
              <a:t> year retention review</a:t>
            </a:r>
          </a:p>
          <a:p>
            <a:pPr lvl="0">
              <a:lnSpc>
                <a:spcPts val="1800"/>
              </a:lnSpc>
            </a:pPr>
            <a:r>
              <a:rPr lang="en-US" sz="1100" dirty="0">
                <a:latin typeface="Century Gothic"/>
                <a:cs typeface="Century Gothic"/>
              </a:rPr>
              <a:t>Tenure review at 7</a:t>
            </a:r>
            <a:r>
              <a:rPr lang="en-US" sz="1100" baseline="30000" dirty="0">
                <a:latin typeface="Century Gothic"/>
                <a:cs typeface="Century Gothic"/>
              </a:rPr>
              <a:t>th</a:t>
            </a:r>
            <a:r>
              <a:rPr lang="en-US" sz="1100" dirty="0">
                <a:latin typeface="Century Gothic"/>
                <a:cs typeface="Century Gothic"/>
              </a:rPr>
              <a:t> year</a:t>
            </a:r>
          </a:p>
        </p:txBody>
      </p:sp>
      <p:sp>
        <p:nvSpPr>
          <p:cNvPr id="89" name="Rectangle 88"/>
          <p:cNvSpPr/>
          <p:nvPr/>
        </p:nvSpPr>
        <p:spPr>
          <a:xfrm>
            <a:off x="5274832" y="4034219"/>
            <a:ext cx="2421368" cy="784830"/>
          </a:xfrm>
          <a:prstGeom prst="rect">
            <a:avLst/>
          </a:prstGeom>
        </p:spPr>
        <p:txBody>
          <a:bodyPr wrap="square">
            <a:spAutoFit/>
          </a:bodyPr>
          <a:lstStyle/>
          <a:p>
            <a:pPr lvl="0">
              <a:lnSpc>
                <a:spcPts val="1800"/>
              </a:lnSpc>
            </a:pPr>
            <a:r>
              <a:rPr lang="en-US" sz="1100" dirty="0">
                <a:latin typeface="Century Gothic"/>
                <a:cs typeface="Century Gothic"/>
              </a:rPr>
              <a:t>3</a:t>
            </a:r>
            <a:r>
              <a:rPr lang="en-US" sz="1100" baseline="30000" dirty="0">
                <a:latin typeface="Century Gothic"/>
                <a:cs typeface="Century Gothic"/>
              </a:rPr>
              <a:t>rd</a:t>
            </a:r>
            <a:r>
              <a:rPr lang="en-US" sz="1100" dirty="0">
                <a:latin typeface="Century Gothic"/>
                <a:cs typeface="Century Gothic"/>
              </a:rPr>
              <a:t> year retention review</a:t>
            </a:r>
          </a:p>
          <a:p>
            <a:pPr lvl="0">
              <a:lnSpc>
                <a:spcPts val="1800"/>
              </a:lnSpc>
            </a:pPr>
            <a:r>
              <a:rPr lang="en-US" sz="1100" dirty="0">
                <a:latin typeface="Century Gothic"/>
                <a:cs typeface="Century Gothic"/>
              </a:rPr>
              <a:t>Tenure review at 5</a:t>
            </a:r>
            <a:r>
              <a:rPr lang="en-US" sz="1100" baseline="30000" dirty="0">
                <a:latin typeface="Century Gothic"/>
                <a:cs typeface="Century Gothic"/>
              </a:rPr>
              <a:t>th</a:t>
            </a:r>
            <a:r>
              <a:rPr lang="en-US" sz="1100" dirty="0">
                <a:latin typeface="Century Gothic"/>
                <a:cs typeface="Century Gothic"/>
              </a:rPr>
              <a:t> year</a:t>
            </a:r>
          </a:p>
          <a:p>
            <a:pPr lvl="0">
              <a:lnSpc>
                <a:spcPts val="1800"/>
              </a:lnSpc>
            </a:pPr>
            <a:r>
              <a:rPr lang="en-US" sz="1100" i="1" dirty="0">
                <a:latin typeface="Century Gothic"/>
                <a:cs typeface="Century Gothic"/>
              </a:rPr>
              <a:t>(Promotion eligible but optional)</a:t>
            </a:r>
          </a:p>
        </p:txBody>
      </p:sp>
      <p:sp>
        <p:nvSpPr>
          <p:cNvPr id="92" name="Rectangle 91"/>
          <p:cNvSpPr/>
          <p:nvPr/>
        </p:nvSpPr>
        <p:spPr>
          <a:xfrm>
            <a:off x="9415299" y="3500622"/>
            <a:ext cx="2421368" cy="553998"/>
          </a:xfrm>
          <a:prstGeom prst="rect">
            <a:avLst/>
          </a:prstGeom>
        </p:spPr>
        <p:txBody>
          <a:bodyPr wrap="square">
            <a:spAutoFit/>
          </a:bodyPr>
          <a:lstStyle/>
          <a:p>
            <a:pPr lvl="0">
              <a:lnSpc>
                <a:spcPts val="1800"/>
              </a:lnSpc>
            </a:pPr>
            <a:r>
              <a:rPr lang="en-US" sz="1100" dirty="0">
                <a:latin typeface="Century Gothic"/>
                <a:cs typeface="Century Gothic"/>
              </a:rPr>
              <a:t>Formal review every 5 years</a:t>
            </a:r>
          </a:p>
          <a:p>
            <a:pPr lvl="0">
              <a:lnSpc>
                <a:spcPts val="1800"/>
              </a:lnSpc>
            </a:pPr>
            <a:r>
              <a:rPr lang="en-US" sz="1100" dirty="0">
                <a:latin typeface="Century Gothic"/>
                <a:cs typeface="Century Gothic"/>
              </a:rPr>
              <a:t>Eligible for promotion at 5</a:t>
            </a:r>
            <a:r>
              <a:rPr lang="en-US" sz="1100" baseline="30000" dirty="0">
                <a:latin typeface="Century Gothic"/>
                <a:cs typeface="Century Gothic"/>
              </a:rPr>
              <a:t>th</a:t>
            </a:r>
            <a:r>
              <a:rPr lang="en-US" sz="1100" dirty="0">
                <a:latin typeface="Century Gothic"/>
                <a:cs typeface="Century Gothic"/>
              </a:rPr>
              <a:t> year</a:t>
            </a:r>
          </a:p>
        </p:txBody>
      </p:sp>
      <p:sp>
        <p:nvSpPr>
          <p:cNvPr id="95" name="Rectangle 94"/>
          <p:cNvSpPr/>
          <p:nvPr/>
        </p:nvSpPr>
        <p:spPr>
          <a:xfrm>
            <a:off x="5274832" y="5063943"/>
            <a:ext cx="2421368" cy="526683"/>
          </a:xfrm>
          <a:prstGeom prst="rect">
            <a:avLst/>
          </a:prstGeom>
        </p:spPr>
        <p:txBody>
          <a:bodyPr wrap="square">
            <a:spAutoFit/>
          </a:bodyPr>
          <a:lstStyle/>
          <a:p>
            <a:pPr lvl="0">
              <a:lnSpc>
                <a:spcPts val="1800"/>
              </a:lnSpc>
            </a:pPr>
            <a:r>
              <a:rPr lang="en-US" sz="1100" dirty="0">
                <a:latin typeface="Century Gothic"/>
                <a:cs typeface="Century Gothic"/>
              </a:rPr>
              <a:t>3</a:t>
            </a:r>
            <a:r>
              <a:rPr lang="en-US" sz="1100" baseline="30000" dirty="0">
                <a:latin typeface="Century Gothic"/>
                <a:cs typeface="Century Gothic"/>
              </a:rPr>
              <a:t>rd</a:t>
            </a:r>
            <a:r>
              <a:rPr lang="en-US" sz="1100" dirty="0">
                <a:latin typeface="Century Gothic"/>
                <a:cs typeface="Century Gothic"/>
              </a:rPr>
              <a:t> year retention review</a:t>
            </a:r>
          </a:p>
          <a:p>
            <a:pPr lvl="0">
              <a:lnSpc>
                <a:spcPts val="1800"/>
              </a:lnSpc>
            </a:pPr>
            <a:r>
              <a:rPr lang="en-US" sz="1100" dirty="0">
                <a:latin typeface="Century Gothic"/>
                <a:cs typeface="Century Gothic"/>
              </a:rPr>
              <a:t>Tenure review at 5</a:t>
            </a:r>
            <a:r>
              <a:rPr lang="en-US" sz="1100" baseline="30000" dirty="0">
                <a:latin typeface="Century Gothic"/>
                <a:cs typeface="Century Gothic"/>
              </a:rPr>
              <a:t>th</a:t>
            </a:r>
            <a:r>
              <a:rPr lang="en-US" sz="1100" dirty="0">
                <a:latin typeface="Century Gothic"/>
                <a:cs typeface="Century Gothic"/>
              </a:rPr>
              <a:t> year</a:t>
            </a:r>
          </a:p>
        </p:txBody>
      </p:sp>
      <p:sp>
        <p:nvSpPr>
          <p:cNvPr id="102" name="Rectangle 101"/>
          <p:cNvSpPr/>
          <p:nvPr/>
        </p:nvSpPr>
        <p:spPr>
          <a:xfrm>
            <a:off x="8286950" y="5181727"/>
            <a:ext cx="2116568" cy="295850"/>
          </a:xfrm>
          <a:prstGeom prst="rect">
            <a:avLst/>
          </a:prstGeom>
        </p:spPr>
        <p:txBody>
          <a:bodyPr wrap="square">
            <a:spAutoFit/>
          </a:bodyPr>
          <a:lstStyle/>
          <a:p>
            <a:pPr lvl="0" algn="ctr">
              <a:lnSpc>
                <a:spcPts val="1800"/>
              </a:lnSpc>
            </a:pPr>
            <a:r>
              <a:rPr lang="en-US" sz="1100" dirty="0">
                <a:latin typeface="Century Gothic"/>
                <a:cs typeface="Century Gothic"/>
              </a:rPr>
              <a:t>Formal review every 5 years</a:t>
            </a:r>
          </a:p>
        </p:txBody>
      </p:sp>
      <p:cxnSp>
        <p:nvCxnSpPr>
          <p:cNvPr id="104" name="Straight Arrow Connector 103"/>
          <p:cNvCxnSpPr/>
          <p:nvPr/>
        </p:nvCxnSpPr>
        <p:spPr>
          <a:xfrm>
            <a:off x="9334500" y="4572000"/>
            <a:ext cx="0" cy="653525"/>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a:off x="5295900" y="5351241"/>
            <a:ext cx="3049203" cy="0"/>
          </a:xfrm>
          <a:prstGeom prst="straightConnector1">
            <a:avLst/>
          </a:prstGeom>
          <a:ln w="12700">
            <a:solidFill>
              <a:schemeClr val="tx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100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mph" presetSubtype="0" grpId="1" nodeType="clickEffect">
                                  <p:stCondLst>
                                    <p:cond delay="0"/>
                                  </p:stCondLst>
                                  <p:childTnLst>
                                    <p:set>
                                      <p:cBhvr rctx="PPT">
                                        <p:cTn id="44" dur="indefinite"/>
                                        <p:tgtEl>
                                          <p:spTgt spid="62"/>
                                        </p:tgtEl>
                                        <p:attrNameLst>
                                          <p:attrName>style.opacity</p:attrName>
                                        </p:attrNameLst>
                                      </p:cBhvr>
                                      <p:to>
                                        <p:strVal val="0.25"/>
                                      </p:to>
                                    </p:set>
                                    <p:animEffect filter="image" prLst="opacity: 0.25">
                                      <p:cBhvr rctx="IE">
                                        <p:cTn id="45" dur="indefinite"/>
                                        <p:tgtEl>
                                          <p:spTgt spid="62"/>
                                        </p:tgtEl>
                                      </p:cBhvr>
                                    </p:animEffect>
                                  </p:childTnLst>
                                </p:cTn>
                              </p:par>
                              <p:par>
                                <p:cTn id="46" presetID="9" presetClass="emph" presetSubtype="0" nodeType="withEffect">
                                  <p:stCondLst>
                                    <p:cond delay="0"/>
                                  </p:stCondLst>
                                  <p:childTnLst>
                                    <p:set>
                                      <p:cBhvr rctx="PPT">
                                        <p:cTn id="47" dur="indefinite"/>
                                        <p:tgtEl>
                                          <p:spTgt spid="66"/>
                                        </p:tgtEl>
                                        <p:attrNameLst>
                                          <p:attrName>style.opacity</p:attrName>
                                        </p:attrNameLst>
                                      </p:cBhvr>
                                      <p:to>
                                        <p:strVal val="0.25"/>
                                      </p:to>
                                    </p:set>
                                    <p:animEffect filter="image" prLst="opacity: 0.25">
                                      <p:cBhvr rctx="IE">
                                        <p:cTn id="48" dur="indefinite"/>
                                        <p:tgtEl>
                                          <p:spTgt spid="66"/>
                                        </p:tgtEl>
                                      </p:cBhvr>
                                    </p:animEffect>
                                  </p:childTnLst>
                                </p:cTn>
                              </p:par>
                              <p:par>
                                <p:cTn id="49" presetID="9" presetClass="emph" presetSubtype="0" grpId="1" nodeType="withEffect">
                                  <p:stCondLst>
                                    <p:cond delay="0"/>
                                  </p:stCondLst>
                                  <p:childTnLst>
                                    <p:set>
                                      <p:cBhvr rctx="PPT">
                                        <p:cTn id="50" dur="indefinite"/>
                                        <p:tgtEl>
                                          <p:spTgt spid="5"/>
                                        </p:tgtEl>
                                        <p:attrNameLst>
                                          <p:attrName>style.opacity</p:attrName>
                                        </p:attrNameLst>
                                      </p:cBhvr>
                                      <p:to>
                                        <p:strVal val="0.25"/>
                                      </p:to>
                                    </p:set>
                                    <p:animEffect filter="image" prLst="opacity: 0.25">
                                      <p:cBhvr rctx="IE">
                                        <p:cTn id="51" dur="indefinite"/>
                                        <p:tgtEl>
                                          <p:spTgt spid="5"/>
                                        </p:tgtEl>
                                      </p:cBhvr>
                                    </p:animEffect>
                                  </p:childTnLst>
                                </p:cTn>
                              </p:par>
                              <p:par>
                                <p:cTn id="52" presetID="9" presetClass="emph" presetSubtype="0" nodeType="withEffect">
                                  <p:stCondLst>
                                    <p:cond delay="0"/>
                                  </p:stCondLst>
                                  <p:childTnLst>
                                    <p:set>
                                      <p:cBhvr rctx="PPT">
                                        <p:cTn id="53" dur="indefinite"/>
                                        <p:tgtEl>
                                          <p:spTgt spid="54"/>
                                        </p:tgtEl>
                                        <p:attrNameLst>
                                          <p:attrName>style.opacity</p:attrName>
                                        </p:attrNameLst>
                                      </p:cBhvr>
                                      <p:to>
                                        <p:strVal val="0.25"/>
                                      </p:to>
                                    </p:set>
                                    <p:animEffect filter="image" prLst="opacity: 0.25">
                                      <p:cBhvr rctx="IE">
                                        <p:cTn id="54" dur="indefinite"/>
                                        <p:tgtEl>
                                          <p:spTgt spid="54"/>
                                        </p:tgtEl>
                                      </p:cBhvr>
                                    </p:animEffect>
                                  </p:childTnLst>
                                </p:cTn>
                              </p:par>
                              <p:par>
                                <p:cTn id="55" presetID="9" presetClass="emph" presetSubtype="0" grpId="1" nodeType="withEffect">
                                  <p:stCondLst>
                                    <p:cond delay="0"/>
                                  </p:stCondLst>
                                  <p:childTnLst>
                                    <p:set>
                                      <p:cBhvr rctx="PPT">
                                        <p:cTn id="56" dur="indefinite"/>
                                        <p:tgtEl>
                                          <p:spTgt spid="49"/>
                                        </p:tgtEl>
                                        <p:attrNameLst>
                                          <p:attrName>style.opacity</p:attrName>
                                        </p:attrNameLst>
                                      </p:cBhvr>
                                      <p:to>
                                        <p:strVal val="0.25"/>
                                      </p:to>
                                    </p:set>
                                    <p:animEffect filter="image" prLst="opacity: 0.25">
                                      <p:cBhvr rctx="IE">
                                        <p:cTn id="57" dur="indefinite"/>
                                        <p:tgtEl>
                                          <p:spTgt spid="49"/>
                                        </p:tgtEl>
                                      </p:cBhvr>
                                    </p:animEffect>
                                  </p:childTnLst>
                                </p:cTn>
                              </p:par>
                              <p:par>
                                <p:cTn id="58" presetID="1" presetClass="entr" presetSubtype="0" fill="hold" grpId="0" nodeType="withEffect">
                                  <p:stCondLst>
                                    <p:cond delay="0"/>
                                  </p:stCondLst>
                                  <p:childTnLst>
                                    <p:set>
                                      <p:cBhvr>
                                        <p:cTn id="59" dur="1" fill="hold">
                                          <p:stCondLst>
                                            <p:cond delay="0"/>
                                          </p:stCondLst>
                                        </p:cTn>
                                        <p:tgtEl>
                                          <p:spTgt spid="6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9" presetClass="emph" presetSubtype="0" grpId="1" nodeType="clickEffect">
                                  <p:stCondLst>
                                    <p:cond delay="0"/>
                                  </p:stCondLst>
                                  <p:childTnLst>
                                    <p:set>
                                      <p:cBhvr rctx="PPT">
                                        <p:cTn id="65" dur="indefinite"/>
                                        <p:tgtEl>
                                          <p:spTgt spid="63"/>
                                        </p:tgtEl>
                                        <p:attrNameLst>
                                          <p:attrName>style.opacity</p:attrName>
                                        </p:attrNameLst>
                                      </p:cBhvr>
                                      <p:to>
                                        <p:strVal val="0.25"/>
                                      </p:to>
                                    </p:set>
                                    <p:animEffect filter="image" prLst="opacity: 0.25">
                                      <p:cBhvr rctx="IE">
                                        <p:cTn id="66" dur="indefinite"/>
                                        <p:tgtEl>
                                          <p:spTgt spid="63"/>
                                        </p:tgtEl>
                                      </p:cBhvr>
                                    </p:animEffect>
                                  </p:childTnLst>
                                </p:cTn>
                              </p:par>
                              <p:par>
                                <p:cTn id="67" presetID="9" presetClass="emph" presetSubtype="0" nodeType="withEffect">
                                  <p:stCondLst>
                                    <p:cond delay="0"/>
                                  </p:stCondLst>
                                  <p:childTnLst>
                                    <p:set>
                                      <p:cBhvr rctx="PPT">
                                        <p:cTn id="68" dur="indefinite"/>
                                        <p:tgtEl>
                                          <p:spTgt spid="69"/>
                                        </p:tgtEl>
                                        <p:attrNameLst>
                                          <p:attrName>style.opacity</p:attrName>
                                        </p:attrNameLst>
                                      </p:cBhvr>
                                      <p:to>
                                        <p:strVal val="0.25"/>
                                      </p:to>
                                    </p:set>
                                    <p:animEffect filter="image" prLst="opacity: 0.25">
                                      <p:cBhvr rctx="IE">
                                        <p:cTn id="69" dur="indefinite"/>
                                        <p:tgtEl>
                                          <p:spTgt spid="69"/>
                                        </p:tgtEl>
                                      </p:cBhvr>
                                    </p:animEffect>
                                  </p:childTnLst>
                                </p:cTn>
                              </p:par>
                              <p:par>
                                <p:cTn id="70" presetID="9" presetClass="emph" presetSubtype="0" grpId="1" nodeType="withEffect">
                                  <p:stCondLst>
                                    <p:cond delay="0"/>
                                  </p:stCondLst>
                                  <p:childTnLst>
                                    <p:set>
                                      <p:cBhvr rctx="PPT">
                                        <p:cTn id="71" dur="indefinite"/>
                                        <p:tgtEl>
                                          <p:spTgt spid="21"/>
                                        </p:tgtEl>
                                        <p:attrNameLst>
                                          <p:attrName>style.opacity</p:attrName>
                                        </p:attrNameLst>
                                      </p:cBhvr>
                                      <p:to>
                                        <p:strVal val="0.25"/>
                                      </p:to>
                                    </p:set>
                                    <p:animEffect filter="image" prLst="opacity: 0.25">
                                      <p:cBhvr rctx="IE">
                                        <p:cTn id="72" dur="indefinite"/>
                                        <p:tgtEl>
                                          <p:spTgt spid="21"/>
                                        </p:tgtEl>
                                      </p:cBhvr>
                                    </p:animEffect>
                                  </p:childTnLst>
                                </p:cTn>
                              </p:par>
                              <p:par>
                                <p:cTn id="73" presetID="9" presetClass="emph" presetSubtype="0" nodeType="withEffect">
                                  <p:stCondLst>
                                    <p:cond delay="0"/>
                                  </p:stCondLst>
                                  <p:childTnLst>
                                    <p:set>
                                      <p:cBhvr rctx="PPT">
                                        <p:cTn id="74" dur="indefinite"/>
                                        <p:tgtEl>
                                          <p:spTgt spid="31"/>
                                        </p:tgtEl>
                                        <p:attrNameLst>
                                          <p:attrName>style.opacity</p:attrName>
                                        </p:attrNameLst>
                                      </p:cBhvr>
                                      <p:to>
                                        <p:strVal val="0.25"/>
                                      </p:to>
                                    </p:set>
                                    <p:animEffect filter="image" prLst="opacity: 0.25">
                                      <p:cBhvr rctx="IE">
                                        <p:cTn id="75" dur="indefinite"/>
                                        <p:tgtEl>
                                          <p:spTgt spid="31"/>
                                        </p:tgtEl>
                                      </p:cBhvr>
                                    </p:animEffect>
                                  </p:childTnLst>
                                </p:cTn>
                              </p:par>
                              <p:par>
                                <p:cTn id="76" presetID="9" presetClass="emph" presetSubtype="0" grpId="1" nodeType="withEffect">
                                  <p:stCondLst>
                                    <p:cond delay="0"/>
                                  </p:stCondLst>
                                  <p:childTnLst>
                                    <p:set>
                                      <p:cBhvr rctx="PPT">
                                        <p:cTn id="77" dur="indefinite"/>
                                        <p:tgtEl>
                                          <p:spTgt spid="85"/>
                                        </p:tgtEl>
                                        <p:attrNameLst>
                                          <p:attrName>style.opacity</p:attrName>
                                        </p:attrNameLst>
                                      </p:cBhvr>
                                      <p:to>
                                        <p:strVal val="0.25"/>
                                      </p:to>
                                    </p:set>
                                    <p:animEffect filter="image" prLst="opacity: 0.25">
                                      <p:cBhvr rctx="IE">
                                        <p:cTn id="78" dur="indefinite"/>
                                        <p:tgtEl>
                                          <p:spTgt spid="85"/>
                                        </p:tgtEl>
                                      </p:cBhvr>
                                    </p:animEffect>
                                  </p:childTnLst>
                                </p:cTn>
                              </p:par>
                              <p:par>
                                <p:cTn id="79" presetID="9" presetClass="emph" presetSubtype="0" grpId="1" nodeType="withEffect">
                                  <p:stCondLst>
                                    <p:cond delay="0"/>
                                  </p:stCondLst>
                                  <p:childTnLst>
                                    <p:set>
                                      <p:cBhvr rctx="PPT">
                                        <p:cTn id="80" dur="indefinite"/>
                                        <p:tgtEl>
                                          <p:spTgt spid="18"/>
                                        </p:tgtEl>
                                        <p:attrNameLst>
                                          <p:attrName>style.opacity</p:attrName>
                                        </p:attrNameLst>
                                      </p:cBhvr>
                                      <p:to>
                                        <p:strVal val="0.25"/>
                                      </p:to>
                                    </p:set>
                                    <p:animEffect filter="image" prLst="opacity: 0.25">
                                      <p:cBhvr rctx="IE">
                                        <p:cTn id="81" dur="indefinite"/>
                                        <p:tgtEl>
                                          <p:spTgt spid="18"/>
                                        </p:tgtEl>
                                      </p:cBhvr>
                                    </p:animEffect>
                                  </p:childTnLst>
                                </p:cTn>
                              </p:par>
                              <p:par>
                                <p:cTn id="82" presetID="9" presetClass="emph" presetSubtype="0" nodeType="withEffect">
                                  <p:stCondLst>
                                    <p:cond delay="0"/>
                                  </p:stCondLst>
                                  <p:childTnLst>
                                    <p:set>
                                      <p:cBhvr rctx="PPT">
                                        <p:cTn id="83" dur="indefinite"/>
                                        <p:tgtEl>
                                          <p:spTgt spid="27"/>
                                        </p:tgtEl>
                                        <p:attrNameLst>
                                          <p:attrName>style.opacity</p:attrName>
                                        </p:attrNameLst>
                                      </p:cBhvr>
                                      <p:to>
                                        <p:strVal val="0.25"/>
                                      </p:to>
                                    </p:set>
                                    <p:animEffect filter="image" prLst="opacity: 0.25">
                                      <p:cBhvr rctx="IE">
                                        <p:cTn id="84" dur="indefinite"/>
                                        <p:tgtEl>
                                          <p:spTgt spid="27"/>
                                        </p:tgtEl>
                                      </p:cBhvr>
                                    </p:animEffect>
                                  </p:childTnLst>
                                </p:cTn>
                              </p:par>
                              <p:par>
                                <p:cTn id="85" presetID="9" presetClass="emph" presetSubtype="0" grpId="1" nodeType="withEffect">
                                  <p:stCondLst>
                                    <p:cond delay="0"/>
                                  </p:stCondLst>
                                  <p:childTnLst>
                                    <p:set>
                                      <p:cBhvr rctx="PPT">
                                        <p:cTn id="86" dur="indefinite"/>
                                        <p:tgtEl>
                                          <p:spTgt spid="92"/>
                                        </p:tgtEl>
                                        <p:attrNameLst>
                                          <p:attrName>style.opacity</p:attrName>
                                        </p:attrNameLst>
                                      </p:cBhvr>
                                      <p:to>
                                        <p:strVal val="0.25"/>
                                      </p:to>
                                    </p:set>
                                    <p:animEffect filter="image" prLst="opacity: 0.25">
                                      <p:cBhvr rctx="IE">
                                        <p:cTn id="87" dur="indefinite"/>
                                        <p:tgtEl>
                                          <p:spTgt spid="92"/>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7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8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9" presetClass="emph" presetSubtype="0" grpId="1" nodeType="clickEffect">
                                  <p:stCondLst>
                                    <p:cond delay="0"/>
                                  </p:stCondLst>
                                  <p:childTnLst>
                                    <p:set>
                                      <p:cBhvr rctx="PPT">
                                        <p:cTn id="101" dur="indefinite"/>
                                        <p:tgtEl>
                                          <p:spTgt spid="19"/>
                                        </p:tgtEl>
                                        <p:attrNameLst>
                                          <p:attrName>style.opacity</p:attrName>
                                        </p:attrNameLst>
                                      </p:cBhvr>
                                      <p:to>
                                        <p:strVal val="0.25"/>
                                      </p:to>
                                    </p:set>
                                    <p:animEffect filter="image" prLst="opacity: 0.25">
                                      <p:cBhvr rctx="IE">
                                        <p:cTn id="102" dur="indefinite"/>
                                        <p:tgtEl>
                                          <p:spTgt spid="19"/>
                                        </p:tgtEl>
                                      </p:cBhvr>
                                    </p:animEffect>
                                  </p:childTnLst>
                                </p:cTn>
                              </p:par>
                              <p:par>
                                <p:cTn id="103" presetID="9" presetClass="emph" presetSubtype="0" grpId="1" nodeType="withEffect">
                                  <p:stCondLst>
                                    <p:cond delay="0"/>
                                  </p:stCondLst>
                                  <p:childTnLst>
                                    <p:set>
                                      <p:cBhvr rctx="PPT">
                                        <p:cTn id="104" dur="indefinite"/>
                                        <p:tgtEl>
                                          <p:spTgt spid="22"/>
                                        </p:tgtEl>
                                        <p:attrNameLst>
                                          <p:attrName>style.opacity</p:attrName>
                                        </p:attrNameLst>
                                      </p:cBhvr>
                                      <p:to>
                                        <p:strVal val="0.25"/>
                                      </p:to>
                                    </p:set>
                                    <p:animEffect filter="image" prLst="opacity: 0.25">
                                      <p:cBhvr rctx="IE">
                                        <p:cTn id="105" dur="indefinite"/>
                                        <p:tgtEl>
                                          <p:spTgt spid="22"/>
                                        </p:tgtEl>
                                      </p:cBhvr>
                                    </p:animEffect>
                                  </p:childTnLst>
                                </p:cTn>
                              </p:par>
                              <p:par>
                                <p:cTn id="106" presetID="9" presetClass="emph" presetSubtype="0" nodeType="withEffect">
                                  <p:stCondLst>
                                    <p:cond delay="0"/>
                                  </p:stCondLst>
                                  <p:childTnLst>
                                    <p:set>
                                      <p:cBhvr rctx="PPT">
                                        <p:cTn id="107" dur="indefinite"/>
                                        <p:tgtEl>
                                          <p:spTgt spid="34"/>
                                        </p:tgtEl>
                                        <p:attrNameLst>
                                          <p:attrName>style.opacity</p:attrName>
                                        </p:attrNameLst>
                                      </p:cBhvr>
                                      <p:to>
                                        <p:strVal val="0.25"/>
                                      </p:to>
                                    </p:set>
                                    <p:animEffect filter="image" prLst="opacity: 0.25">
                                      <p:cBhvr rctx="IE">
                                        <p:cTn id="108" dur="indefinite"/>
                                        <p:tgtEl>
                                          <p:spTgt spid="34"/>
                                        </p:tgtEl>
                                      </p:cBhvr>
                                    </p:animEffect>
                                  </p:childTnLst>
                                </p:cTn>
                              </p:par>
                              <p:par>
                                <p:cTn id="109" presetID="9" presetClass="emph" presetSubtype="0" grpId="1" nodeType="withEffect">
                                  <p:stCondLst>
                                    <p:cond delay="0"/>
                                  </p:stCondLst>
                                  <p:childTnLst>
                                    <p:set>
                                      <p:cBhvr rctx="PPT">
                                        <p:cTn id="110" dur="indefinite"/>
                                        <p:tgtEl>
                                          <p:spTgt spid="64"/>
                                        </p:tgtEl>
                                        <p:attrNameLst>
                                          <p:attrName>style.opacity</p:attrName>
                                        </p:attrNameLst>
                                      </p:cBhvr>
                                      <p:to>
                                        <p:strVal val="0.25"/>
                                      </p:to>
                                    </p:set>
                                    <p:animEffect filter="image" prLst="opacity: 0.25">
                                      <p:cBhvr rctx="IE">
                                        <p:cTn id="111" dur="indefinite"/>
                                        <p:tgtEl>
                                          <p:spTgt spid="64"/>
                                        </p:tgtEl>
                                      </p:cBhvr>
                                    </p:animEffect>
                                  </p:childTnLst>
                                </p:cTn>
                              </p:par>
                              <p:par>
                                <p:cTn id="112" presetID="9" presetClass="emph" presetSubtype="0" nodeType="withEffect">
                                  <p:stCondLst>
                                    <p:cond delay="0"/>
                                  </p:stCondLst>
                                  <p:childTnLst>
                                    <p:set>
                                      <p:cBhvr rctx="PPT">
                                        <p:cTn id="113" dur="indefinite"/>
                                        <p:tgtEl>
                                          <p:spTgt spid="73"/>
                                        </p:tgtEl>
                                        <p:attrNameLst>
                                          <p:attrName>style.opacity</p:attrName>
                                        </p:attrNameLst>
                                      </p:cBhvr>
                                      <p:to>
                                        <p:strVal val="0.25"/>
                                      </p:to>
                                    </p:set>
                                    <p:animEffect filter="image" prLst="opacity: 0.25">
                                      <p:cBhvr rctx="IE">
                                        <p:cTn id="114" dur="indefinite"/>
                                        <p:tgtEl>
                                          <p:spTgt spid="73"/>
                                        </p:tgtEl>
                                      </p:cBhvr>
                                    </p:animEffect>
                                  </p:childTnLst>
                                </p:cTn>
                              </p:par>
                              <p:par>
                                <p:cTn id="115" presetID="9" presetClass="emph" presetSubtype="0" grpId="1" nodeType="withEffect">
                                  <p:stCondLst>
                                    <p:cond delay="0"/>
                                  </p:stCondLst>
                                  <p:childTnLst>
                                    <p:set>
                                      <p:cBhvr rctx="PPT">
                                        <p:cTn id="116" dur="indefinite"/>
                                        <p:tgtEl>
                                          <p:spTgt spid="89"/>
                                        </p:tgtEl>
                                        <p:attrNameLst>
                                          <p:attrName>style.opacity</p:attrName>
                                        </p:attrNameLst>
                                      </p:cBhvr>
                                      <p:to>
                                        <p:strVal val="0.25"/>
                                      </p:to>
                                    </p:set>
                                    <p:animEffect filter="image" prLst="opacity: 0.25">
                                      <p:cBhvr rctx="IE">
                                        <p:cTn id="117" dur="indefinite"/>
                                        <p:tgtEl>
                                          <p:spTgt spid="89"/>
                                        </p:tgtEl>
                                      </p:cBhvr>
                                    </p:animEffect>
                                  </p:childTnLst>
                                </p:cTn>
                              </p:par>
                              <p:par>
                                <p:cTn id="118" presetID="9" presetClass="emph" presetSubtype="0" nodeType="withEffect">
                                  <p:stCondLst>
                                    <p:cond delay="0"/>
                                  </p:stCondLst>
                                  <p:childTnLst>
                                    <p:set>
                                      <p:cBhvr rctx="PPT">
                                        <p:cTn id="119" dur="indefinite"/>
                                        <p:tgtEl>
                                          <p:spTgt spid="104"/>
                                        </p:tgtEl>
                                        <p:attrNameLst>
                                          <p:attrName>style.opacity</p:attrName>
                                        </p:attrNameLst>
                                      </p:cBhvr>
                                      <p:to>
                                        <p:strVal val="0.25"/>
                                      </p:to>
                                    </p:set>
                                    <p:animEffect filter="image" prLst="opacity: 0.25">
                                      <p:cBhvr rctx="IE">
                                        <p:cTn id="120" dur="indefinite"/>
                                        <p:tgtEl>
                                          <p:spTgt spid="104"/>
                                        </p:tgtEl>
                                      </p:cBhvr>
                                    </p:animEffect>
                                  </p:childTnLst>
                                </p:cTn>
                              </p:par>
                              <p:par>
                                <p:cTn id="121" presetID="1" presetClass="entr" presetSubtype="0" fill="hold" grpId="0" nodeType="withEffect">
                                  <p:stCondLst>
                                    <p:cond delay="0"/>
                                  </p:stCondLst>
                                  <p:childTnLst>
                                    <p:set>
                                      <p:cBhvr>
                                        <p:cTn id="122" dur="1" fill="hold">
                                          <p:stCondLst>
                                            <p:cond delay="0"/>
                                          </p:stCondLst>
                                        </p:cTn>
                                        <p:tgtEl>
                                          <p:spTgt spid="6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P spid="5" grpId="1" animBg="1"/>
      <p:bldP spid="18" grpId="0" animBg="1"/>
      <p:bldP spid="18" grpId="1" animBg="1"/>
      <p:bldP spid="19" grpId="0" animBg="1"/>
      <p:bldP spid="19" grpId="1" animBg="1"/>
      <p:bldP spid="21" grpId="0" animBg="1"/>
      <p:bldP spid="21" grpId="1" animBg="1"/>
      <p:bldP spid="22" grpId="0" animBg="1"/>
      <p:bldP spid="22" grpId="1" animBg="1"/>
      <p:bldP spid="23" grpId="0" animBg="1"/>
      <p:bldP spid="49" grpId="0"/>
      <p:bldP spid="49" grpId="1"/>
      <p:bldP spid="62" grpId="0" animBg="1"/>
      <p:bldP spid="62" grpId="1" animBg="1"/>
      <p:bldP spid="63" grpId="0" animBg="1"/>
      <p:bldP spid="63" grpId="1" animBg="1"/>
      <p:bldP spid="64" grpId="0" animBg="1"/>
      <p:bldP spid="64" grpId="1" animBg="1"/>
      <p:bldP spid="65" grpId="0" animBg="1"/>
      <p:bldP spid="85" grpId="0"/>
      <p:bldP spid="85" grpId="1"/>
      <p:bldP spid="89" grpId="0"/>
      <p:bldP spid="89" grpId="1"/>
      <p:bldP spid="92" grpId="0"/>
      <p:bldP spid="92" grpId="1"/>
      <p:bldP spid="95" grpId="0"/>
      <p:bldP spid="10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1168-E5C5-E04E-9890-F6C63C69CE92}"/>
              </a:ext>
            </a:extLst>
          </p:cNvPr>
          <p:cNvSpPr>
            <a:spLocks noGrp="1"/>
          </p:cNvSpPr>
          <p:nvPr>
            <p:ph type="title"/>
          </p:nvPr>
        </p:nvSpPr>
        <p:spPr/>
        <p:txBody>
          <a:bodyPr/>
          <a:lstStyle/>
          <a:p>
            <a:r>
              <a:rPr lang="en-US" dirty="0"/>
              <a:t>How to Get Promoted: Criteria</a:t>
            </a:r>
          </a:p>
        </p:txBody>
      </p:sp>
      <p:sp>
        <p:nvSpPr>
          <p:cNvPr id="4" name="Content Placeholder 3">
            <a:extLst>
              <a:ext uri="{FF2B5EF4-FFF2-40B4-BE49-F238E27FC236}">
                <a16:creationId xmlns:a16="http://schemas.microsoft.com/office/drawing/2014/main" id="{B0952BBF-C2BB-7342-B22C-9476E4D0487A}"/>
              </a:ext>
            </a:extLst>
          </p:cNvPr>
          <p:cNvSpPr>
            <a:spLocks noGrp="1"/>
          </p:cNvSpPr>
          <p:nvPr>
            <p:ph sz="half" idx="1"/>
          </p:nvPr>
        </p:nvSpPr>
        <p:spPr/>
        <p:txBody>
          <a:bodyPr>
            <a:normAutofit/>
          </a:bodyPr>
          <a:lstStyle/>
          <a:p>
            <a:r>
              <a:rPr lang="en-US" sz="1600" dirty="0"/>
              <a:t>Areas of Demonstrated Value</a:t>
            </a:r>
          </a:p>
          <a:p>
            <a:pPr lvl="1">
              <a:buFont typeface="Arial" panose="020B0604020202020204" pitchFamily="34" charset="0"/>
              <a:buChar char="•"/>
            </a:pPr>
            <a:r>
              <a:rPr lang="en-US" sz="1600" u="sng" dirty="0"/>
              <a:t>Investigation</a:t>
            </a:r>
          </a:p>
          <a:p>
            <a:pPr lvl="1">
              <a:buFont typeface="Arial" panose="020B0604020202020204" pitchFamily="34" charset="0"/>
              <a:buChar char="•"/>
            </a:pPr>
            <a:r>
              <a:rPr lang="en-US" sz="1600" dirty="0"/>
              <a:t>Clinical Practice Advancement</a:t>
            </a:r>
          </a:p>
          <a:p>
            <a:pPr lvl="1">
              <a:buFont typeface="Arial" panose="020B0604020202020204" pitchFamily="34" charset="0"/>
              <a:buChar char="•"/>
            </a:pPr>
            <a:r>
              <a:rPr lang="en-US" sz="1600" u="sng" dirty="0"/>
              <a:t>Education</a:t>
            </a:r>
          </a:p>
          <a:p>
            <a:pPr lvl="1">
              <a:buFont typeface="Arial" panose="020B0604020202020204" pitchFamily="34" charset="0"/>
              <a:buChar char="•"/>
            </a:pPr>
            <a:r>
              <a:rPr lang="en-US" sz="1600" dirty="0"/>
              <a:t>Administration/Service</a:t>
            </a:r>
          </a:p>
          <a:p>
            <a:r>
              <a:rPr lang="en-US" sz="1600" dirty="0"/>
              <a:t>Excellence (national, global influence) vs. Effectiveness (local influence)</a:t>
            </a:r>
          </a:p>
        </p:txBody>
      </p:sp>
      <p:sp>
        <p:nvSpPr>
          <p:cNvPr id="6" name="Content Placeholder 5">
            <a:extLst>
              <a:ext uri="{FF2B5EF4-FFF2-40B4-BE49-F238E27FC236}">
                <a16:creationId xmlns:a16="http://schemas.microsoft.com/office/drawing/2014/main" id="{4C25EE02-DDCE-4F40-9ACD-3ECFE44B5D1D}"/>
              </a:ext>
            </a:extLst>
          </p:cNvPr>
          <p:cNvSpPr>
            <a:spLocks noGrp="1"/>
          </p:cNvSpPr>
          <p:nvPr>
            <p:ph sz="half" idx="2"/>
          </p:nvPr>
        </p:nvSpPr>
        <p:spPr>
          <a:xfrm>
            <a:off x="6181343" y="2560320"/>
            <a:ext cx="5204021" cy="3310128"/>
          </a:xfrm>
        </p:spPr>
        <p:txBody>
          <a:bodyPr>
            <a:noAutofit/>
          </a:bodyPr>
          <a:lstStyle/>
          <a:p>
            <a:r>
              <a:rPr lang="en-US" sz="1600" b="1" dirty="0"/>
              <a:t>Career-Line</a:t>
            </a:r>
          </a:p>
          <a:p>
            <a:pPr lvl="1"/>
            <a:r>
              <a:rPr lang="en-US" sz="1600" dirty="0"/>
              <a:t>Research Track (same as Tenure-line):</a:t>
            </a:r>
          </a:p>
          <a:p>
            <a:pPr lvl="2"/>
            <a:r>
              <a:rPr lang="en-US" sz="1600" u="sng" dirty="0"/>
              <a:t>Excellence in Investigation</a:t>
            </a:r>
          </a:p>
          <a:p>
            <a:pPr lvl="2"/>
            <a:r>
              <a:rPr lang="en-US" sz="1600" dirty="0"/>
              <a:t>Effectiveness in other areas optional</a:t>
            </a:r>
          </a:p>
          <a:p>
            <a:pPr lvl="1"/>
            <a:r>
              <a:rPr lang="en-US" sz="1600" dirty="0"/>
              <a:t>Lecturer Track:</a:t>
            </a:r>
          </a:p>
          <a:p>
            <a:pPr lvl="2"/>
            <a:r>
              <a:rPr lang="en-US" sz="1600" dirty="0"/>
              <a:t>Excellence in Education</a:t>
            </a:r>
          </a:p>
          <a:p>
            <a:pPr lvl="2"/>
            <a:r>
              <a:rPr lang="en-US" sz="1600" dirty="0"/>
              <a:t>Effectiveness in other areas optional</a:t>
            </a:r>
          </a:p>
          <a:p>
            <a:pPr lvl="1"/>
            <a:r>
              <a:rPr lang="en-US" sz="1600" u="sng" dirty="0"/>
              <a:t>Clinical Track:</a:t>
            </a:r>
          </a:p>
          <a:p>
            <a:pPr lvl="2"/>
            <a:r>
              <a:rPr lang="en-US" sz="1600" u="sng" dirty="0"/>
              <a:t>Excellence in any two areas</a:t>
            </a:r>
          </a:p>
          <a:p>
            <a:pPr lvl="2"/>
            <a:r>
              <a:rPr lang="en-US" sz="1600" u="sng" dirty="0"/>
              <a:t>Effectiveness in the other two areas required</a:t>
            </a:r>
          </a:p>
        </p:txBody>
      </p:sp>
      <p:sp>
        <p:nvSpPr>
          <p:cNvPr id="9" name="Content Placeholder 4">
            <a:extLst>
              <a:ext uri="{FF2B5EF4-FFF2-40B4-BE49-F238E27FC236}">
                <a16:creationId xmlns:a16="http://schemas.microsoft.com/office/drawing/2014/main" id="{17CCFB4F-A21A-3B4B-9415-F98394AE549B}"/>
              </a:ext>
            </a:extLst>
          </p:cNvPr>
          <p:cNvSpPr txBox="1">
            <a:spLocks/>
          </p:cNvSpPr>
          <p:nvPr/>
        </p:nvSpPr>
        <p:spPr>
          <a:xfrm>
            <a:off x="6181344" y="2560320"/>
            <a:ext cx="4718304" cy="33101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Tree>
    <p:extLst>
      <p:ext uri="{BB962C8B-B14F-4D97-AF65-F5344CB8AC3E}">
        <p14:creationId xmlns:p14="http://schemas.microsoft.com/office/powerpoint/2010/main" val="1127235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C7711F-3983-4AB1-AFDE-96F7C0651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9BC9D38-9241-4F71-9B45-73827299E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13" name="Picture 12">
              <a:extLst>
                <a:ext uri="{FF2B5EF4-FFF2-40B4-BE49-F238E27FC236}">
                  <a16:creationId xmlns:a16="http://schemas.microsoft.com/office/drawing/2014/main" id="{0D302979-39A3-4421-821D-94D6E00BCE8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68E001BA-C181-4F47-9ABC-DF4C85AB4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7EF07F1E-BD52-4B06-A38E-BF29F8E2857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A68BE646-889B-49C2-95AF-90BAE5D29A9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4626508" y="982132"/>
            <a:ext cx="6270090" cy="1303867"/>
          </a:xfrm>
        </p:spPr>
        <p:txBody>
          <a:bodyPr>
            <a:normAutofit/>
          </a:bodyPr>
          <a:lstStyle/>
          <a:p>
            <a:r>
              <a:rPr lang="en-US" dirty="0"/>
              <a:t>Mentor Up</a:t>
            </a:r>
          </a:p>
        </p:txBody>
      </p:sp>
      <p:sp>
        <p:nvSpPr>
          <p:cNvPr id="18" name="Rectangle 17">
            <a:extLst>
              <a:ext uri="{FF2B5EF4-FFF2-40B4-BE49-F238E27FC236}">
                <a16:creationId xmlns:a16="http://schemas.microsoft.com/office/drawing/2014/main" id="{B3085476-B49E-49ED-87D2-1165E69D2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3059206"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7A8218D-2C25-F149-B469-79DB2E83ADC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412683" y="1410208"/>
            <a:ext cx="2433793" cy="3858780"/>
          </a:xfrm>
          <a:prstGeom prst="rect">
            <a:avLst/>
          </a:prstGeom>
        </p:spPr>
      </p:pic>
      <p:cxnSp>
        <p:nvCxnSpPr>
          <p:cNvPr id="20" name="Straight Connector 19">
            <a:extLst>
              <a:ext uri="{FF2B5EF4-FFF2-40B4-BE49-F238E27FC236}">
                <a16:creationId xmlns:a16="http://schemas.microsoft.com/office/drawing/2014/main" id="{59BA5C68-DFCC-4101-8403-F96781CDDD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6508" y="2400639"/>
            <a:ext cx="6270089"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4636482" y="2556932"/>
            <a:ext cx="6260114" cy="3318936"/>
          </a:xfrm>
        </p:spPr>
        <p:txBody>
          <a:bodyPr>
            <a:normAutofit/>
          </a:bodyPr>
          <a:lstStyle/>
          <a:p>
            <a:r>
              <a:rPr lang="en-US" dirty="0"/>
              <a:t>Mentee takes responsibility, ownership, and directs the relationship to their needs.</a:t>
            </a:r>
          </a:p>
          <a:p>
            <a:pPr marL="457200" lvl="1" indent="0">
              <a:buNone/>
            </a:pPr>
            <a:endParaRPr lang="en-US" dirty="0"/>
          </a:p>
        </p:txBody>
      </p:sp>
      <p:graphicFrame>
        <p:nvGraphicFramePr>
          <p:cNvPr id="6" name="Table 5">
            <a:extLst>
              <a:ext uri="{FF2B5EF4-FFF2-40B4-BE49-F238E27FC236}">
                <a16:creationId xmlns:a16="http://schemas.microsoft.com/office/drawing/2014/main" id="{4463164D-D7ED-3749-BC02-7B62DAB6B071}"/>
              </a:ext>
            </a:extLst>
          </p:cNvPr>
          <p:cNvGraphicFramePr>
            <a:graphicFrameLocks noGrp="1"/>
          </p:cNvGraphicFramePr>
          <p:nvPr/>
        </p:nvGraphicFramePr>
        <p:xfrm>
          <a:off x="4780913" y="3645039"/>
          <a:ext cx="5961278" cy="1691526"/>
        </p:xfrm>
        <a:graphic>
          <a:graphicData uri="http://schemas.openxmlformats.org/drawingml/2006/table">
            <a:tbl>
              <a:tblPr firstRow="1" bandRow="1">
                <a:tableStyleId>{073A0DAA-6AF3-43AB-8588-CEC1D06C72B9}</a:tableStyleId>
              </a:tblPr>
              <a:tblGrid>
                <a:gridCol w="2980639">
                  <a:extLst>
                    <a:ext uri="{9D8B030D-6E8A-4147-A177-3AD203B41FA5}">
                      <a16:colId xmlns:a16="http://schemas.microsoft.com/office/drawing/2014/main" val="484354605"/>
                    </a:ext>
                  </a:extLst>
                </a:gridCol>
                <a:gridCol w="2980639">
                  <a:extLst>
                    <a:ext uri="{9D8B030D-6E8A-4147-A177-3AD203B41FA5}">
                      <a16:colId xmlns:a16="http://schemas.microsoft.com/office/drawing/2014/main" val="3538578643"/>
                    </a:ext>
                  </a:extLst>
                </a:gridCol>
              </a:tblGrid>
              <a:tr h="316931">
                <a:tc gridSpan="2">
                  <a:txBody>
                    <a:bodyPr/>
                    <a:lstStyle/>
                    <a:p>
                      <a:r>
                        <a:rPr lang="en-US" sz="1300" dirty="0"/>
                        <a:t>Why do mentors mentor?</a:t>
                      </a:r>
                    </a:p>
                  </a:txBody>
                  <a:tcPr marL="67064" marR="67064" marT="33532" marB="33532"/>
                </a:tc>
                <a:tc hMerge="1">
                  <a:txBody>
                    <a:bodyPr/>
                    <a:lstStyle/>
                    <a:p>
                      <a:endParaRPr lang="en-US" sz="1300" dirty="0"/>
                    </a:p>
                  </a:txBody>
                  <a:tcPr marL="67064" marR="67064" marT="33532" marB="33532"/>
                </a:tc>
                <a:extLst>
                  <a:ext uri="{0D108BD9-81ED-4DB2-BD59-A6C34878D82A}">
                    <a16:rowId xmlns:a16="http://schemas.microsoft.com/office/drawing/2014/main" val="3786839393"/>
                  </a:ext>
                </a:extLst>
              </a:tr>
              <a:tr h="316931">
                <a:tc>
                  <a:txBody>
                    <a:bodyPr/>
                    <a:lstStyle/>
                    <a:p>
                      <a:r>
                        <a:rPr lang="en-US" sz="1300" dirty="0"/>
                        <a:t>Pros</a:t>
                      </a:r>
                    </a:p>
                  </a:txBody>
                  <a:tcPr marL="67064" marR="67064" marT="33532" marB="33532"/>
                </a:tc>
                <a:tc>
                  <a:txBody>
                    <a:bodyPr/>
                    <a:lstStyle/>
                    <a:p>
                      <a:r>
                        <a:rPr lang="en-US" sz="1300" dirty="0"/>
                        <a:t>Cons</a:t>
                      </a:r>
                    </a:p>
                  </a:txBody>
                  <a:tcPr marL="67064" marR="67064" marT="33532" marB="33532"/>
                </a:tc>
                <a:extLst>
                  <a:ext uri="{0D108BD9-81ED-4DB2-BD59-A6C34878D82A}">
                    <a16:rowId xmlns:a16="http://schemas.microsoft.com/office/drawing/2014/main" val="1600816544"/>
                  </a:ext>
                </a:extLst>
              </a:tr>
              <a:tr h="271983">
                <a:tc>
                  <a:txBody>
                    <a:bodyPr/>
                    <a:lstStyle/>
                    <a:p>
                      <a:pPr marL="285750" indent="-285750">
                        <a:buFont typeface="Arial" panose="020B0604020202020204" pitchFamily="34" charset="0"/>
                        <a:buChar char="•"/>
                      </a:pPr>
                      <a:r>
                        <a:rPr lang="en-US" sz="1300" dirty="0"/>
                        <a:t>Gratifying</a:t>
                      </a:r>
                    </a:p>
                    <a:p>
                      <a:pPr marL="285750" indent="-285750">
                        <a:buFont typeface="Arial" panose="020B0604020202020204" pitchFamily="34" charset="0"/>
                        <a:buChar char="•"/>
                      </a:pPr>
                      <a:r>
                        <a:rPr lang="en-US" sz="1300" dirty="0"/>
                        <a:t>Duty</a:t>
                      </a:r>
                    </a:p>
                    <a:p>
                      <a:pPr marL="285750" indent="-285750">
                        <a:buFont typeface="Arial" panose="020B0604020202020204" pitchFamily="34" charset="0"/>
                        <a:buChar char="•"/>
                      </a:pPr>
                      <a:r>
                        <a:rPr lang="en-US" sz="1300" dirty="0"/>
                        <a:t>Professional benefits</a:t>
                      </a:r>
                    </a:p>
                    <a:p>
                      <a:pPr marL="742950" lvl="1" indent="-285750">
                        <a:buFont typeface="Arial" panose="020B0604020202020204" pitchFamily="34" charset="0"/>
                        <a:buChar char="•"/>
                      </a:pPr>
                      <a:r>
                        <a:rPr lang="en-US" sz="1300" dirty="0"/>
                        <a:t>Co-investigators</a:t>
                      </a:r>
                    </a:p>
                    <a:p>
                      <a:pPr marL="742950" lvl="1" indent="-285750">
                        <a:buFont typeface="Arial" panose="020B0604020202020204" pitchFamily="34" charset="0"/>
                        <a:buChar char="•"/>
                      </a:pPr>
                      <a:r>
                        <a:rPr lang="en-US" sz="1300" b="1" dirty="0"/>
                        <a:t>Promotional Capital</a:t>
                      </a:r>
                    </a:p>
                  </a:txBody>
                  <a:tcPr marL="67064" marR="67064" marT="33532" marB="33532"/>
                </a:tc>
                <a:tc>
                  <a:txBody>
                    <a:bodyPr/>
                    <a:lstStyle/>
                    <a:p>
                      <a:pPr marL="285750" indent="-285750">
                        <a:buFont typeface="Arial" panose="020B0604020202020204" pitchFamily="34" charset="0"/>
                        <a:buChar char="•"/>
                      </a:pPr>
                      <a:r>
                        <a:rPr lang="en-US" sz="1300" dirty="0"/>
                        <a:t>Time investment</a:t>
                      </a:r>
                    </a:p>
                    <a:p>
                      <a:pPr marL="285750" indent="-285750">
                        <a:buFont typeface="Arial" panose="020B0604020202020204" pitchFamily="34" charset="0"/>
                        <a:buChar char="•"/>
                      </a:pPr>
                      <a:r>
                        <a:rPr lang="en-US" sz="1300" dirty="0"/>
                        <a:t>Competing demands</a:t>
                      </a:r>
                    </a:p>
                    <a:p>
                      <a:pPr marL="742950" lvl="1" indent="-285750">
                        <a:buFont typeface="Arial" panose="020B0604020202020204" pitchFamily="34" charset="0"/>
                        <a:buChar char="•"/>
                      </a:pPr>
                      <a:r>
                        <a:rPr lang="en-US" sz="1300" dirty="0"/>
                        <a:t>Other mentees</a:t>
                      </a:r>
                    </a:p>
                    <a:p>
                      <a:pPr marL="285750" indent="-285750">
                        <a:buFont typeface="Arial" panose="020B0604020202020204" pitchFamily="34" charset="0"/>
                        <a:buChar char="•"/>
                      </a:pPr>
                      <a:r>
                        <a:rPr lang="en-US" sz="1300" dirty="0"/>
                        <a:t>New skillset</a:t>
                      </a:r>
                    </a:p>
                    <a:p>
                      <a:pPr marL="285750" indent="-285750">
                        <a:buFont typeface="Arial" panose="020B0604020202020204" pitchFamily="34" charset="0"/>
                        <a:buChar char="•"/>
                      </a:pPr>
                      <a:r>
                        <a:rPr lang="en-US" sz="1300" b="1" dirty="0"/>
                        <a:t>Uncertain rewards</a:t>
                      </a:r>
                    </a:p>
                  </a:txBody>
                  <a:tcPr marL="67064" marR="67064" marT="33532" marB="33532"/>
                </a:tc>
                <a:extLst>
                  <a:ext uri="{0D108BD9-81ED-4DB2-BD59-A6C34878D82A}">
                    <a16:rowId xmlns:a16="http://schemas.microsoft.com/office/drawing/2014/main" val="2172269114"/>
                  </a:ext>
                </a:extLst>
              </a:tr>
            </a:tbl>
          </a:graphicData>
        </a:graphic>
      </p:graphicFrame>
    </p:spTree>
    <p:extLst>
      <p:ext uri="{BB962C8B-B14F-4D97-AF65-F5344CB8AC3E}">
        <p14:creationId xmlns:p14="http://schemas.microsoft.com/office/powerpoint/2010/main" val="538998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1295402" y="1792825"/>
            <a:ext cx="3660056" cy="514680"/>
          </a:xfrm>
        </p:spPr>
        <p:txBody>
          <a:bodyPr anchor="b">
            <a:normAutofit fontScale="90000"/>
          </a:bodyPr>
          <a:lstStyle/>
          <a:p>
            <a:r>
              <a:rPr lang="en-US" sz="2800" dirty="0"/>
              <a:t>Mentor Up</a:t>
            </a:r>
            <a:endParaRPr lang="en-US" sz="2800" dirty="0">
              <a:solidFill>
                <a:srgbClr val="262626"/>
              </a:solidFill>
            </a:endParaRPr>
          </a:p>
        </p:txBody>
      </p:sp>
      <p:cxnSp>
        <p:nvCxnSpPr>
          <p:cNvPr id="20" name="Straight Connector 1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F00C2A62-E823-4F39-9F93-AF26CD5BE2E5}"/>
              </a:ext>
            </a:extLst>
          </p:cNvPr>
          <p:cNvSpPr>
            <a:spLocks noGrp="1"/>
          </p:cNvSpPr>
          <p:nvPr>
            <p:ph idx="1"/>
          </p:nvPr>
        </p:nvSpPr>
        <p:spPr>
          <a:xfrm>
            <a:off x="1295401" y="2493774"/>
            <a:ext cx="3915415" cy="3382094"/>
          </a:xfrm>
        </p:spPr>
        <p:txBody>
          <a:bodyPr>
            <a:normAutofit/>
          </a:bodyPr>
          <a:lstStyle/>
          <a:p>
            <a:r>
              <a:rPr lang="en-US" dirty="0"/>
              <a:t>Be pro-active: Develop an agenda for each meeting</a:t>
            </a:r>
          </a:p>
          <a:p>
            <a:r>
              <a:rPr lang="en-US" dirty="0"/>
              <a:t>Be engaged: set and </a:t>
            </a:r>
            <a:r>
              <a:rPr lang="en-US" b="1" dirty="0"/>
              <a:t>meet deadlines</a:t>
            </a:r>
            <a:r>
              <a:rPr lang="en-US" dirty="0"/>
              <a:t>, provide updates</a:t>
            </a:r>
          </a:p>
          <a:p>
            <a:pPr lvl="1"/>
            <a:r>
              <a:rPr lang="en-US" dirty="0"/>
              <a:t>Confidence </a:t>
            </a:r>
            <a:r>
              <a:rPr lang="en-US" b="1" dirty="0"/>
              <a:t>⇒ </a:t>
            </a:r>
            <a:r>
              <a:rPr lang="en-US" dirty="0"/>
              <a:t>Investment</a:t>
            </a:r>
          </a:p>
          <a:p>
            <a:r>
              <a:rPr lang="en-US" dirty="0"/>
              <a:t>Be appreciative: ask feedback, “Thank you” </a:t>
            </a:r>
          </a:p>
          <a:p>
            <a:pPr marL="0" indent="0">
              <a:buNone/>
            </a:pPr>
            <a:endParaRPr lang="en-US" sz="1600" dirty="0">
              <a:solidFill>
                <a:srgbClr val="262626"/>
              </a:solidFill>
            </a:endParaRPr>
          </a:p>
        </p:txBody>
      </p:sp>
      <p:grpSp>
        <p:nvGrpSpPr>
          <p:cNvPr id="4" name="Group 3">
            <a:extLst>
              <a:ext uri="{FF2B5EF4-FFF2-40B4-BE49-F238E27FC236}">
                <a16:creationId xmlns:a16="http://schemas.microsoft.com/office/drawing/2014/main" id="{C7D5B887-282A-0F41-9FCE-581FC3D96A4D}"/>
              </a:ext>
            </a:extLst>
          </p:cNvPr>
          <p:cNvGrpSpPr/>
          <p:nvPr/>
        </p:nvGrpSpPr>
        <p:grpSpPr>
          <a:xfrm>
            <a:off x="5744713" y="2232272"/>
            <a:ext cx="5298747" cy="2925705"/>
            <a:chOff x="5744713" y="1782822"/>
            <a:chExt cx="5298747" cy="2925705"/>
          </a:xfrm>
        </p:grpSpPr>
        <p:pic>
          <p:nvPicPr>
            <p:cNvPr id="19" name="Picture 18">
              <a:extLst>
                <a:ext uri="{FF2B5EF4-FFF2-40B4-BE49-F238E27FC236}">
                  <a16:creationId xmlns:a16="http://schemas.microsoft.com/office/drawing/2014/main" id="{74BF2419-8986-EE48-BF78-0E51AF6EE960}"/>
                </a:ext>
              </a:extLst>
            </p:cNvPr>
            <p:cNvPicPr>
              <a:picLocks noChangeAspect="1"/>
            </p:cNvPicPr>
            <p:nvPr/>
          </p:nvPicPr>
          <p:blipFill>
            <a:blip r:embed="rId6"/>
            <a:stretch>
              <a:fillRect/>
            </a:stretch>
          </p:blipFill>
          <p:spPr>
            <a:xfrm>
              <a:off x="5744713" y="1782822"/>
              <a:ext cx="5298747" cy="1023326"/>
            </a:xfrm>
            <a:prstGeom prst="rect">
              <a:avLst/>
            </a:prstGeom>
          </p:spPr>
        </p:pic>
        <p:pic>
          <p:nvPicPr>
            <p:cNvPr id="21" name="Picture 20">
              <a:extLst>
                <a:ext uri="{FF2B5EF4-FFF2-40B4-BE49-F238E27FC236}">
                  <a16:creationId xmlns:a16="http://schemas.microsoft.com/office/drawing/2014/main" id="{A4B2E750-644D-4C4F-A0DB-879E43BEEC21}"/>
                </a:ext>
              </a:extLst>
            </p:cNvPr>
            <p:cNvPicPr>
              <a:picLocks noChangeAspect="1"/>
            </p:cNvPicPr>
            <p:nvPr/>
          </p:nvPicPr>
          <p:blipFill>
            <a:blip r:embed="rId7"/>
            <a:stretch>
              <a:fillRect/>
            </a:stretch>
          </p:blipFill>
          <p:spPr>
            <a:xfrm>
              <a:off x="5744713" y="2806148"/>
              <a:ext cx="5298747" cy="1035387"/>
            </a:xfrm>
            <a:prstGeom prst="rect">
              <a:avLst/>
            </a:prstGeom>
          </p:spPr>
        </p:pic>
        <p:pic>
          <p:nvPicPr>
            <p:cNvPr id="23" name="Picture 22">
              <a:extLst>
                <a:ext uri="{FF2B5EF4-FFF2-40B4-BE49-F238E27FC236}">
                  <a16:creationId xmlns:a16="http://schemas.microsoft.com/office/drawing/2014/main" id="{6AC7D885-3A67-A74C-881B-640B94615DB3}"/>
                </a:ext>
              </a:extLst>
            </p:cNvPr>
            <p:cNvPicPr>
              <a:picLocks noChangeAspect="1"/>
            </p:cNvPicPr>
            <p:nvPr/>
          </p:nvPicPr>
          <p:blipFill>
            <a:blip r:embed="rId8"/>
            <a:stretch>
              <a:fillRect/>
            </a:stretch>
          </p:blipFill>
          <p:spPr>
            <a:xfrm>
              <a:off x="5753414" y="3838454"/>
              <a:ext cx="5290046" cy="870073"/>
            </a:xfrm>
            <a:prstGeom prst="rect">
              <a:avLst/>
            </a:prstGeom>
          </p:spPr>
        </p:pic>
      </p:grpSp>
    </p:spTree>
    <p:extLst>
      <p:ext uri="{BB962C8B-B14F-4D97-AF65-F5344CB8AC3E}">
        <p14:creationId xmlns:p14="http://schemas.microsoft.com/office/powerpoint/2010/main" val="3431000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fontScale="92500"/>
          </a:bodyPr>
          <a:lstStyle/>
          <a:p>
            <a:r>
              <a:rPr lang="en-US" dirty="0"/>
              <a:t>Understand the Scholarly Activity Requirement of the residency program</a:t>
            </a:r>
          </a:p>
          <a:p>
            <a:r>
              <a:rPr lang="en-US" dirty="0"/>
              <a:t>Know the mentorship structure in the residency, and how to maximize the chance of a productive mentorship relationship</a:t>
            </a:r>
          </a:p>
          <a:p>
            <a:r>
              <a:rPr lang="en-US" dirty="0"/>
              <a:t>Gain insight into the type of projects residents should seek to perform</a:t>
            </a:r>
          </a:p>
          <a:p>
            <a:r>
              <a:rPr lang="en-US" dirty="0"/>
              <a:t>Perform a self-assessment on your career goals for peer career-coach matching</a:t>
            </a:r>
          </a:p>
          <a:p>
            <a:r>
              <a:rPr lang="en-US" dirty="0"/>
              <a:t>Minimize barriers to contributing to a scholarly project: Complete CITI and GCP trainings today.</a:t>
            </a:r>
          </a:p>
        </p:txBody>
      </p:sp>
    </p:spTree>
    <p:extLst>
      <p:ext uri="{BB962C8B-B14F-4D97-AF65-F5344CB8AC3E}">
        <p14:creationId xmlns:p14="http://schemas.microsoft.com/office/powerpoint/2010/main" val="564723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825" y="982132"/>
            <a:ext cx="3360772" cy="4625172"/>
          </a:xfrm>
        </p:spPr>
        <p:txBody>
          <a:bodyPr>
            <a:normAutofit/>
          </a:bodyPr>
          <a:lstStyle/>
          <a:p>
            <a:r>
              <a:rPr lang="en-US">
                <a:solidFill>
                  <a:srgbClr val="262626"/>
                </a:solidFill>
              </a:rPr>
              <a:t>Road Map</a:t>
            </a:r>
          </a:p>
        </p:txBody>
      </p:sp>
      <p:graphicFrame>
        <p:nvGraphicFramePr>
          <p:cNvPr id="5" name="Content Placeholder 2">
            <a:extLst>
              <a:ext uri="{FF2B5EF4-FFF2-40B4-BE49-F238E27FC236}">
                <a16:creationId xmlns:a16="http://schemas.microsoft.com/office/drawing/2014/main" id="{69B23435-5CC8-48FA-8D3C-6CD9F1ABFA34}"/>
              </a:ext>
            </a:extLst>
          </p:cNvPr>
          <p:cNvGraphicFramePr>
            <a:graphicFrameLocks noGrp="1"/>
          </p:cNvGraphicFramePr>
          <p:nvPr>
            <p:ph idx="1"/>
            <p:extLst>
              <p:ext uri="{D42A27DB-BD31-4B8C-83A1-F6EECF244321}">
                <p14:modId xmlns:p14="http://schemas.microsoft.com/office/powerpoint/2010/main" val="515919373"/>
              </p:ext>
            </p:extLst>
          </p:nvPr>
        </p:nvGraphicFramePr>
        <p:xfrm>
          <a:off x="1391056" y="1391055"/>
          <a:ext cx="5272392" cy="3959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28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 name="Picture 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6934" y="3147609"/>
              <a:ext cx="2478024" cy="612648"/>
            </a:xfrm>
            <a:prstGeom prst="rect">
              <a:avLst/>
            </a:prstGeom>
          </p:spPr>
        </p:pic>
        <p:pic>
          <p:nvPicPr>
            <p:cNvPr id="13" name="Picture 1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9736202" y="3147609"/>
              <a:ext cx="2478024" cy="612648"/>
            </a:xfrm>
            <a:prstGeom prst="rect">
              <a:avLst/>
            </a:prstGeom>
          </p:spPr>
        </p:pic>
      </p:grpSp>
      <p:cxnSp>
        <p:nvCxnSpPr>
          <p:cNvPr id="15" name="Straight Connector 1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 name="Picture 19">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1" name="Rectangle 20">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23" name="Picture 22">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997528" y="982132"/>
            <a:ext cx="4094017" cy="2823880"/>
          </a:xfrm>
        </p:spPr>
        <p:txBody>
          <a:bodyPr vert="horz" lIns="91440" tIns="45720" rIns="91440" bIns="45720" rtlCol="0" anchor="b">
            <a:normAutofit/>
          </a:bodyPr>
          <a:lstStyle/>
          <a:p>
            <a:r>
              <a:rPr lang="en-US" sz="4800">
                <a:solidFill>
                  <a:srgbClr val="262626"/>
                </a:solidFill>
              </a:rPr>
              <a:t>What project is right for you?</a:t>
            </a:r>
          </a:p>
        </p:txBody>
      </p:sp>
      <p:graphicFrame>
        <p:nvGraphicFramePr>
          <p:cNvPr id="4" name="Table 3">
            <a:extLst>
              <a:ext uri="{FF2B5EF4-FFF2-40B4-BE49-F238E27FC236}">
                <a16:creationId xmlns:a16="http://schemas.microsoft.com/office/drawing/2014/main" id="{2464DA39-4447-654C-8413-27CCE128CC55}"/>
              </a:ext>
            </a:extLst>
          </p:cNvPr>
          <p:cNvGraphicFramePr>
            <a:graphicFrameLocks noGrp="1"/>
          </p:cNvGraphicFramePr>
          <p:nvPr>
            <p:extLst>
              <p:ext uri="{D42A27DB-BD31-4B8C-83A1-F6EECF244321}">
                <p14:modId xmlns:p14="http://schemas.microsoft.com/office/powerpoint/2010/main" val="150350412"/>
              </p:ext>
            </p:extLst>
          </p:nvPr>
        </p:nvGraphicFramePr>
        <p:xfrm>
          <a:off x="5418668" y="2837166"/>
          <a:ext cx="5469468" cy="1183667"/>
        </p:xfrm>
        <a:graphic>
          <a:graphicData uri="http://schemas.openxmlformats.org/drawingml/2006/table">
            <a:tbl>
              <a:tblPr firstRow="1" bandRow="1">
                <a:tableStyleId>{5C22544A-7EE6-4342-B048-85BDC9FD1C3A}</a:tableStyleId>
              </a:tblPr>
              <a:tblGrid>
                <a:gridCol w="1369676">
                  <a:extLst>
                    <a:ext uri="{9D8B030D-6E8A-4147-A177-3AD203B41FA5}">
                      <a16:colId xmlns:a16="http://schemas.microsoft.com/office/drawing/2014/main" val="2860120344"/>
                    </a:ext>
                  </a:extLst>
                </a:gridCol>
                <a:gridCol w="1249610">
                  <a:extLst>
                    <a:ext uri="{9D8B030D-6E8A-4147-A177-3AD203B41FA5}">
                      <a16:colId xmlns:a16="http://schemas.microsoft.com/office/drawing/2014/main" val="1008057406"/>
                    </a:ext>
                  </a:extLst>
                </a:gridCol>
                <a:gridCol w="1692930">
                  <a:extLst>
                    <a:ext uri="{9D8B030D-6E8A-4147-A177-3AD203B41FA5}">
                      <a16:colId xmlns:a16="http://schemas.microsoft.com/office/drawing/2014/main" val="1215965565"/>
                    </a:ext>
                  </a:extLst>
                </a:gridCol>
                <a:gridCol w="1157252">
                  <a:extLst>
                    <a:ext uri="{9D8B030D-6E8A-4147-A177-3AD203B41FA5}">
                      <a16:colId xmlns:a16="http://schemas.microsoft.com/office/drawing/2014/main" val="1094739277"/>
                    </a:ext>
                  </a:extLst>
                </a:gridCol>
              </a:tblGrid>
              <a:tr h="292592">
                <a:tc>
                  <a:txBody>
                    <a:bodyPr/>
                    <a:lstStyle/>
                    <a:p>
                      <a:r>
                        <a:rPr lang="en-US" sz="1300"/>
                        <a:t>Research</a:t>
                      </a:r>
                    </a:p>
                  </a:txBody>
                  <a:tcPr marL="66498" marR="66498" marT="33249" marB="33249"/>
                </a:tc>
                <a:tc>
                  <a:txBody>
                    <a:bodyPr/>
                    <a:lstStyle/>
                    <a:p>
                      <a:r>
                        <a:rPr lang="en-US" sz="1300"/>
                        <a:t>QI</a:t>
                      </a:r>
                    </a:p>
                  </a:txBody>
                  <a:tcPr marL="66498" marR="66498" marT="33249" marB="33249"/>
                </a:tc>
                <a:tc>
                  <a:txBody>
                    <a:bodyPr/>
                    <a:lstStyle/>
                    <a:p>
                      <a:r>
                        <a:rPr lang="en-US" sz="1300"/>
                        <a:t>Education</a:t>
                      </a:r>
                    </a:p>
                  </a:txBody>
                  <a:tcPr marL="66498" marR="66498" marT="33249" marB="33249"/>
                </a:tc>
                <a:tc>
                  <a:txBody>
                    <a:bodyPr/>
                    <a:lstStyle/>
                    <a:p>
                      <a:r>
                        <a:rPr lang="en-US" sz="1300"/>
                        <a:t>Synthesis</a:t>
                      </a:r>
                    </a:p>
                  </a:txBody>
                  <a:tcPr marL="66498" marR="66498" marT="33249" marB="33249"/>
                </a:tc>
                <a:extLst>
                  <a:ext uri="{0D108BD9-81ED-4DB2-BD59-A6C34878D82A}">
                    <a16:rowId xmlns:a16="http://schemas.microsoft.com/office/drawing/2014/main" val="3050950703"/>
                  </a:ext>
                </a:extLst>
              </a:tr>
              <a:tr h="891075">
                <a:tc>
                  <a:txBody>
                    <a:bodyPr/>
                    <a:lstStyle/>
                    <a:p>
                      <a:pPr marL="285750" indent="-285750">
                        <a:buFont typeface="Arial" panose="020B0604020202020204" pitchFamily="34" charset="0"/>
                        <a:buChar char="•"/>
                      </a:pPr>
                      <a:r>
                        <a:rPr lang="en-US" sz="1300"/>
                        <a:t>Case Report</a:t>
                      </a:r>
                    </a:p>
                    <a:p>
                      <a:pPr marL="285750" indent="-285750">
                        <a:buFont typeface="Arial" panose="020B0604020202020204" pitchFamily="34" charset="0"/>
                        <a:buChar char="•"/>
                      </a:pPr>
                      <a:r>
                        <a:rPr lang="en-US" sz="1300"/>
                        <a:t>Abstract</a:t>
                      </a:r>
                    </a:p>
                    <a:p>
                      <a:pPr marL="285750" indent="-285750">
                        <a:buFont typeface="Arial" panose="020B0604020202020204" pitchFamily="34" charset="0"/>
                        <a:buChar char="•"/>
                      </a:pPr>
                      <a:r>
                        <a:rPr lang="en-US" sz="1300"/>
                        <a:t>Manuscript</a:t>
                      </a:r>
                    </a:p>
                    <a:p>
                      <a:pPr marL="285750" indent="-285750">
                        <a:buFont typeface="Arial" panose="020B0604020202020204" pitchFamily="34" charset="0"/>
                        <a:buChar char="•"/>
                      </a:pPr>
                      <a:r>
                        <a:rPr lang="en-US" sz="1300"/>
                        <a:t>Review</a:t>
                      </a:r>
                    </a:p>
                  </a:txBody>
                  <a:tcPr marL="66498" marR="66498" marT="33249" marB="33249"/>
                </a:tc>
                <a:tc>
                  <a:txBody>
                    <a:bodyPr/>
                    <a:lstStyle/>
                    <a:p>
                      <a:pPr marL="285750" indent="-285750">
                        <a:buFont typeface="Arial" panose="020B0604020202020204" pitchFamily="34" charset="0"/>
                        <a:buChar char="•"/>
                      </a:pPr>
                      <a:r>
                        <a:rPr lang="en-US" sz="1300"/>
                        <a:t>Project</a:t>
                      </a:r>
                    </a:p>
                    <a:p>
                      <a:pPr marL="285750" indent="-285750">
                        <a:buFont typeface="Arial" panose="020B0604020202020204" pitchFamily="34" charset="0"/>
                        <a:buChar char="•"/>
                      </a:pPr>
                      <a:r>
                        <a:rPr lang="en-US" sz="1300"/>
                        <a:t>Poster</a:t>
                      </a:r>
                    </a:p>
                    <a:p>
                      <a:pPr marL="285750" indent="-285750">
                        <a:buFont typeface="Arial" panose="020B0604020202020204" pitchFamily="34" charset="0"/>
                        <a:buChar char="•"/>
                      </a:pPr>
                      <a:r>
                        <a:rPr lang="en-US" sz="1300"/>
                        <a:t>Publication</a:t>
                      </a:r>
                    </a:p>
                  </a:txBody>
                  <a:tcPr marL="66498" marR="66498" marT="33249" marB="33249"/>
                </a:tc>
                <a:tc>
                  <a:txBody>
                    <a:bodyPr/>
                    <a:lstStyle/>
                    <a:p>
                      <a:pPr marL="285750" indent="-285750">
                        <a:buFont typeface="Arial" panose="020B0604020202020204" pitchFamily="34" charset="0"/>
                        <a:buChar char="•"/>
                      </a:pPr>
                      <a:r>
                        <a:rPr lang="en-US" sz="1300"/>
                        <a:t>Content Creation</a:t>
                      </a:r>
                    </a:p>
                    <a:p>
                      <a:pPr marL="285750" indent="-285750">
                        <a:buFont typeface="Arial" panose="020B0604020202020204" pitchFamily="34" charset="0"/>
                        <a:buChar char="•"/>
                      </a:pPr>
                      <a:r>
                        <a:rPr lang="en-US" sz="1300"/>
                        <a:t>Curriculum </a:t>
                      </a:r>
                    </a:p>
                    <a:p>
                      <a:pPr marL="285750" indent="-285750">
                        <a:buFont typeface="Arial" panose="020B0604020202020204" pitchFamily="34" charset="0"/>
                        <a:buChar char="•"/>
                      </a:pPr>
                      <a:r>
                        <a:rPr lang="en-US" sz="1300"/>
                        <a:t>Assessment</a:t>
                      </a:r>
                    </a:p>
                  </a:txBody>
                  <a:tcPr marL="66498" marR="66498" marT="33249" marB="33249"/>
                </a:tc>
                <a:tc>
                  <a:txBody>
                    <a:bodyPr/>
                    <a:lstStyle/>
                    <a:p>
                      <a:pPr marL="285750" indent="-285750">
                        <a:buFont typeface="Arial" panose="020B0604020202020204" pitchFamily="34" charset="0"/>
                        <a:buChar char="•"/>
                      </a:pPr>
                      <a:r>
                        <a:rPr lang="en-US" sz="1300"/>
                        <a:t>Policy</a:t>
                      </a:r>
                    </a:p>
                    <a:p>
                      <a:pPr marL="285750" indent="-285750">
                        <a:buFont typeface="Arial" panose="020B0604020202020204" pitchFamily="34" charset="0"/>
                        <a:buChar char="•"/>
                      </a:pPr>
                      <a:r>
                        <a:rPr lang="en-US" sz="1300"/>
                        <a:t>Advocacy</a:t>
                      </a:r>
                    </a:p>
                    <a:p>
                      <a:pPr marL="285750" indent="-285750">
                        <a:buFont typeface="Arial" panose="020B0604020202020204" pitchFamily="34" charset="0"/>
                        <a:buChar char="•"/>
                      </a:pPr>
                      <a:r>
                        <a:rPr lang="en-US" sz="1300"/>
                        <a:t>Narrative Medicine</a:t>
                      </a:r>
                    </a:p>
                  </a:txBody>
                  <a:tcPr marL="66498" marR="66498" marT="33249" marB="33249"/>
                </a:tc>
                <a:extLst>
                  <a:ext uri="{0D108BD9-81ED-4DB2-BD59-A6C34878D82A}">
                    <a16:rowId xmlns:a16="http://schemas.microsoft.com/office/drawing/2014/main" val="1808978478"/>
                  </a:ext>
                </a:extLst>
              </a:tr>
            </a:tbl>
          </a:graphicData>
        </a:graphic>
      </p:graphicFrame>
    </p:spTree>
    <p:extLst>
      <p:ext uri="{BB962C8B-B14F-4D97-AF65-F5344CB8AC3E}">
        <p14:creationId xmlns:p14="http://schemas.microsoft.com/office/powerpoint/2010/main" val="122005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A9BC876-571A-45A6-93A3-FB2839CE6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F484B2EA-E61C-489C-A595-160191247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0" name="Picture 29">
              <a:extLst>
                <a:ext uri="{FF2B5EF4-FFF2-40B4-BE49-F238E27FC236}">
                  <a16:creationId xmlns:a16="http://schemas.microsoft.com/office/drawing/2014/main" id="{9E987F02-C120-4654-AD1E-98AF4B643EF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31" name="Rectangle 30">
              <a:extLst>
                <a:ext uri="{FF2B5EF4-FFF2-40B4-BE49-F238E27FC236}">
                  <a16:creationId xmlns:a16="http://schemas.microsoft.com/office/drawing/2014/main" id="{64E470B5-B546-4390-9A0D-408D4989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2" name="Picture 31">
              <a:extLst>
                <a:ext uri="{FF2B5EF4-FFF2-40B4-BE49-F238E27FC236}">
                  <a16:creationId xmlns:a16="http://schemas.microsoft.com/office/drawing/2014/main" id="{D061B9CE-C400-4868-9385-01A0BBB98C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33" name="Picture 32">
              <a:extLst>
                <a:ext uri="{FF2B5EF4-FFF2-40B4-BE49-F238E27FC236}">
                  <a16:creationId xmlns:a16="http://schemas.microsoft.com/office/drawing/2014/main" id="{40C49D50-A49B-4F80-81C4-05BBCF4B5A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1180101" y="982132"/>
            <a:ext cx="6354633" cy="1303867"/>
          </a:xfrm>
        </p:spPr>
        <p:txBody>
          <a:bodyPr>
            <a:normAutofit/>
          </a:bodyPr>
          <a:lstStyle/>
          <a:p>
            <a:r>
              <a:rPr lang="en-US"/>
              <a:t>Synthesis</a:t>
            </a:r>
          </a:p>
        </p:txBody>
      </p:sp>
      <p:cxnSp>
        <p:nvCxnSpPr>
          <p:cNvPr id="35" name="Straight Connector 34">
            <a:extLst>
              <a:ext uri="{FF2B5EF4-FFF2-40B4-BE49-F238E27FC236}">
                <a16:creationId xmlns:a16="http://schemas.microsoft.com/office/drawing/2014/main" id="{1124B3AE-D38B-4A63-B422-F9792E745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1167385" y="2556932"/>
            <a:ext cx="6380065" cy="3318936"/>
          </a:xfrm>
        </p:spPr>
        <p:txBody>
          <a:bodyPr>
            <a:normAutofit/>
          </a:bodyPr>
          <a:lstStyle/>
          <a:p>
            <a:r>
              <a:rPr lang="en-US" dirty="0"/>
              <a:t>Examples: </a:t>
            </a:r>
          </a:p>
          <a:p>
            <a:pPr lvl="1"/>
            <a:r>
              <a:rPr lang="en-US" dirty="0"/>
              <a:t>ACP Health Policy Internship Program</a:t>
            </a:r>
          </a:p>
          <a:p>
            <a:pPr lvl="2"/>
            <a:r>
              <a:rPr lang="en-US" dirty="0"/>
              <a:t>@</a:t>
            </a:r>
            <a:r>
              <a:rPr lang="en-US" dirty="0" err="1"/>
              <a:t>MattMulliganMD</a:t>
            </a:r>
            <a:r>
              <a:rPr lang="en-US" dirty="0"/>
              <a:t> (2019)</a:t>
            </a:r>
          </a:p>
          <a:p>
            <a:pPr lvl="1"/>
            <a:r>
              <a:rPr lang="en-US" dirty="0"/>
              <a:t>Amy Cowan: Perspectives in Medicine</a:t>
            </a:r>
          </a:p>
        </p:txBody>
      </p:sp>
      <p:pic>
        <p:nvPicPr>
          <p:cNvPr id="5" name="Picture 4">
            <a:extLst>
              <a:ext uri="{FF2B5EF4-FFF2-40B4-BE49-F238E27FC236}">
                <a16:creationId xmlns:a16="http://schemas.microsoft.com/office/drawing/2014/main" id="{20100F15-26BE-3D4D-BFFE-A8215FA5723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163167" y="1762708"/>
            <a:ext cx="2079665" cy="2066544"/>
          </a:xfrm>
          <a:prstGeom prst="rect">
            <a:avLst/>
          </a:prstGeom>
          <a:ln w="57150" cmpd="thickThin">
            <a:noFill/>
            <a:miter lim="800000"/>
          </a:ln>
        </p:spPr>
      </p:pic>
      <p:pic>
        <p:nvPicPr>
          <p:cNvPr id="7" name="Picture 6">
            <a:extLst>
              <a:ext uri="{FF2B5EF4-FFF2-40B4-BE49-F238E27FC236}">
                <a16:creationId xmlns:a16="http://schemas.microsoft.com/office/drawing/2014/main" id="{7BBBF8F3-2319-8047-8C5D-749C6653A0D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1940"/>
          <a:stretch/>
        </p:blipFill>
        <p:spPr>
          <a:xfrm>
            <a:off x="6710516" y="4197078"/>
            <a:ext cx="4564110" cy="1754047"/>
          </a:xfrm>
          <a:prstGeom prst="rect">
            <a:avLst/>
          </a:prstGeom>
          <a:ln w="57150" cmpd="thickThin">
            <a:noFill/>
            <a:miter lim="800000"/>
          </a:ln>
        </p:spPr>
      </p:pic>
    </p:spTree>
    <p:extLst>
      <p:ext uri="{BB962C8B-B14F-4D97-AF65-F5344CB8AC3E}">
        <p14:creationId xmlns:p14="http://schemas.microsoft.com/office/powerpoint/2010/main" val="1620410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50" name="Rectangle 36">
            <a:extLst>
              <a:ext uri="{FF2B5EF4-FFF2-40B4-BE49-F238E27FC236}">
                <a16:creationId xmlns:a16="http://schemas.microsoft.com/office/drawing/2014/main" id="{428C1455-18F2-4B6A-B07E-2B31728BC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38">
            <a:extLst>
              <a:ext uri="{FF2B5EF4-FFF2-40B4-BE49-F238E27FC236}">
                <a16:creationId xmlns:a16="http://schemas.microsoft.com/office/drawing/2014/main" id="{74C7D59C-11EB-4B8B-B5DD-A73CB6958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40" name="Picture 39">
              <a:extLst>
                <a:ext uri="{FF2B5EF4-FFF2-40B4-BE49-F238E27FC236}">
                  <a16:creationId xmlns:a16="http://schemas.microsoft.com/office/drawing/2014/main" id="{246E6BC9-FAE3-4F4B-B4B0-78753079BD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41" name="Rectangle 40">
              <a:extLst>
                <a:ext uri="{FF2B5EF4-FFF2-40B4-BE49-F238E27FC236}">
                  <a16:creationId xmlns:a16="http://schemas.microsoft.com/office/drawing/2014/main" id="{A969418E-DB10-4886-85CE-BB603C895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id="{9B775CB6-A84D-4EFF-AA4B-123FD2944E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43" name="Picture 42">
              <a:extLst>
                <a:ext uri="{FF2B5EF4-FFF2-40B4-BE49-F238E27FC236}">
                  <a16:creationId xmlns:a16="http://schemas.microsoft.com/office/drawing/2014/main" id="{0297512A-9FDF-4EA1-8247-FA7BE647B5C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6412198" y="982132"/>
            <a:ext cx="4752626" cy="1303867"/>
          </a:xfrm>
        </p:spPr>
        <p:txBody>
          <a:bodyPr>
            <a:normAutofit/>
          </a:bodyPr>
          <a:lstStyle/>
          <a:p>
            <a:r>
              <a:rPr lang="en-US" dirty="0"/>
              <a:t>Education</a:t>
            </a:r>
          </a:p>
        </p:txBody>
      </p:sp>
      <p:sp>
        <p:nvSpPr>
          <p:cNvPr id="53" name="Rectangle 44">
            <a:extLst>
              <a:ext uri="{FF2B5EF4-FFF2-40B4-BE49-F238E27FC236}">
                <a16:creationId xmlns:a16="http://schemas.microsoft.com/office/drawing/2014/main" id="{829FB2B0-46A7-41CD-996A-B837EB0B4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976495" cy="4641088"/>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6">
            <a:extLst>
              <a:ext uri="{FF2B5EF4-FFF2-40B4-BE49-F238E27FC236}">
                <a16:creationId xmlns:a16="http://schemas.microsoft.com/office/drawing/2014/main" id="{5593735B-142F-4703-AF97-9E4693978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3147" y="1254050"/>
            <a:ext cx="2021427" cy="15119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2FEB67-D448-6143-9725-D615E71AB0E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259" b="-2"/>
          <a:stretch/>
        </p:blipFill>
        <p:spPr>
          <a:xfrm>
            <a:off x="1253174" y="1121709"/>
            <a:ext cx="4668428" cy="1118192"/>
          </a:xfrm>
          <a:prstGeom prst="rect">
            <a:avLst/>
          </a:prstGeom>
        </p:spPr>
      </p:pic>
      <p:cxnSp>
        <p:nvCxnSpPr>
          <p:cNvPr id="49" name="Straight Connector 48">
            <a:extLst>
              <a:ext uri="{FF2B5EF4-FFF2-40B4-BE49-F238E27FC236}">
                <a16:creationId xmlns:a16="http://schemas.microsoft.com/office/drawing/2014/main" id="{6D0B581B-6F81-44B8-8D75-3D6C15057D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951" y="2400639"/>
            <a:ext cx="4389120"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F877318F-7135-4A7B-9C3B-68736EED2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7209" y="3922106"/>
            <a:ext cx="2494212" cy="165573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E735D4E-366A-3A46-9004-8C245E0C617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357"/>
          <a:stretch/>
        </p:blipFill>
        <p:spPr>
          <a:xfrm>
            <a:off x="1301934" y="3444854"/>
            <a:ext cx="2399975" cy="2242081"/>
          </a:xfrm>
          <a:prstGeom prst="rect">
            <a:avLst/>
          </a:prstGeom>
        </p:spPr>
      </p:pic>
      <p:sp>
        <p:nvSpPr>
          <p:cNvPr id="3" name="Content Placeholder 2"/>
          <p:cNvSpPr>
            <a:spLocks noGrp="1"/>
          </p:cNvSpPr>
          <p:nvPr>
            <p:ph idx="1"/>
          </p:nvPr>
        </p:nvSpPr>
        <p:spPr>
          <a:xfrm>
            <a:off x="6412198" y="2494940"/>
            <a:ext cx="4752626" cy="3318936"/>
          </a:xfrm>
        </p:spPr>
        <p:txBody>
          <a:bodyPr>
            <a:normAutofit fontScale="92500"/>
          </a:bodyPr>
          <a:lstStyle/>
          <a:p>
            <a:pPr>
              <a:lnSpc>
                <a:spcPct val="90000"/>
              </a:lnSpc>
            </a:pPr>
            <a:r>
              <a:rPr lang="en-US" sz="1800" dirty="0"/>
              <a:t>Content: </a:t>
            </a:r>
          </a:p>
          <a:p>
            <a:pPr lvl="1">
              <a:lnSpc>
                <a:spcPct val="90000"/>
              </a:lnSpc>
            </a:pPr>
            <a:r>
              <a:rPr lang="en-US" sz="1800" dirty="0"/>
              <a:t>Joel Money; COREIM </a:t>
            </a:r>
          </a:p>
          <a:p>
            <a:pPr lvl="1">
              <a:lnSpc>
                <a:spcPct val="90000"/>
              </a:lnSpc>
            </a:pPr>
            <a:r>
              <a:rPr lang="en-US" sz="1800" dirty="0"/>
              <a:t>Elena Gibson: The </a:t>
            </a:r>
            <a:r>
              <a:rPr lang="en-US" sz="1800" dirty="0" err="1"/>
              <a:t>Curbsiders</a:t>
            </a:r>
            <a:endParaRPr lang="en-US" sz="1800" dirty="0"/>
          </a:p>
          <a:p>
            <a:pPr>
              <a:lnSpc>
                <a:spcPct val="90000"/>
              </a:lnSpc>
            </a:pPr>
            <a:r>
              <a:rPr lang="en-US" sz="1800" dirty="0"/>
              <a:t>Curriculum: </a:t>
            </a:r>
          </a:p>
          <a:p>
            <a:pPr lvl="1">
              <a:lnSpc>
                <a:spcPct val="90000"/>
              </a:lnSpc>
            </a:pPr>
            <a:r>
              <a:rPr lang="en-US" sz="1800" dirty="0"/>
              <a:t>Stein </a:t>
            </a:r>
            <a:r>
              <a:rPr lang="en-US" sz="1800" dirty="0" err="1"/>
              <a:t>Ingebretsen</a:t>
            </a:r>
            <a:r>
              <a:rPr lang="en-US" sz="1800" dirty="0"/>
              <a:t> (2019) Wilderness Medicine in the Alps</a:t>
            </a:r>
          </a:p>
          <a:p>
            <a:pPr>
              <a:lnSpc>
                <a:spcPct val="90000"/>
              </a:lnSpc>
            </a:pPr>
            <a:r>
              <a:rPr lang="en-US" sz="1800" dirty="0"/>
              <a:t>Curricular Assessment</a:t>
            </a:r>
          </a:p>
          <a:p>
            <a:pPr lvl="1">
              <a:lnSpc>
                <a:spcPct val="90000"/>
              </a:lnSpc>
            </a:pPr>
            <a:r>
              <a:rPr lang="en-US" sz="1800" dirty="0"/>
              <a:t>Megan Puckett (2019) “Goals of Care Communication Skills Training: A Qualitative Analysis of an Innovative Program”</a:t>
            </a:r>
          </a:p>
          <a:p>
            <a:pPr>
              <a:lnSpc>
                <a:spcPct val="90000"/>
              </a:lnSpc>
            </a:pPr>
            <a:endParaRPr lang="en-US" sz="1400" dirty="0"/>
          </a:p>
        </p:txBody>
      </p:sp>
      <p:pic>
        <p:nvPicPr>
          <p:cNvPr id="11" name="Picture 10">
            <a:extLst>
              <a:ext uri="{FF2B5EF4-FFF2-40B4-BE49-F238E27FC236}">
                <a16:creationId xmlns:a16="http://schemas.microsoft.com/office/drawing/2014/main" id="{01C5F516-4311-C94D-A270-DEE515F4969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77" t="-1" r="-169" b="-1"/>
          <a:stretch/>
        </p:blipFill>
        <p:spPr>
          <a:xfrm>
            <a:off x="1208929" y="2232195"/>
            <a:ext cx="4815910" cy="1271843"/>
          </a:xfrm>
          <a:prstGeom prst="rect">
            <a:avLst/>
          </a:prstGeom>
        </p:spPr>
      </p:pic>
      <p:pic>
        <p:nvPicPr>
          <p:cNvPr id="15" name="Picture 14">
            <a:extLst>
              <a:ext uri="{FF2B5EF4-FFF2-40B4-BE49-F238E27FC236}">
                <a16:creationId xmlns:a16="http://schemas.microsoft.com/office/drawing/2014/main" id="{A3E3CF22-278E-8D4A-A78F-B6254FA8AF37}"/>
              </a:ext>
            </a:extLst>
          </p:cNvPr>
          <p:cNvPicPr>
            <a:picLocks/>
          </p:cNvPicPr>
          <p:nvPr/>
        </p:nvPicPr>
        <p:blipFill>
          <a:blip r:embed="rId9"/>
          <a:stretch>
            <a:fillRect/>
          </a:stretch>
        </p:blipFill>
        <p:spPr>
          <a:xfrm>
            <a:off x="3832220" y="3630413"/>
            <a:ext cx="2049455" cy="2049455"/>
          </a:xfrm>
          <a:prstGeom prst="rect">
            <a:avLst/>
          </a:prstGeom>
        </p:spPr>
      </p:pic>
    </p:spTree>
    <p:extLst>
      <p:ext uri="{BB962C8B-B14F-4D97-AF65-F5344CB8AC3E}">
        <p14:creationId xmlns:p14="http://schemas.microsoft.com/office/powerpoint/2010/main" val="1533070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56" name="Picture 55">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57" name="Rectangle 56">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58" name="Picture 57">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59" name="Picture 58">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FEB9563C-6407-BC46-9C2E-8946C9A32A1F}"/>
              </a:ext>
            </a:extLst>
          </p:cNvPr>
          <p:cNvSpPr>
            <a:spLocks noGrp="1"/>
          </p:cNvSpPr>
          <p:nvPr>
            <p:ph type="title"/>
          </p:nvPr>
        </p:nvSpPr>
        <p:spPr>
          <a:xfrm>
            <a:off x="7535825" y="982132"/>
            <a:ext cx="3360772" cy="1303867"/>
          </a:xfrm>
        </p:spPr>
        <p:txBody>
          <a:bodyPr>
            <a:normAutofit/>
          </a:bodyPr>
          <a:lstStyle/>
          <a:p>
            <a:pPr>
              <a:lnSpc>
                <a:spcPct val="90000"/>
              </a:lnSpc>
            </a:pPr>
            <a:r>
              <a:rPr lang="en-US" sz="4100"/>
              <a:t>Quality Improvement</a:t>
            </a:r>
          </a:p>
        </p:txBody>
      </p:sp>
      <p:sp>
        <p:nvSpPr>
          <p:cNvPr id="61" name="Rectangle 60">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5B530F-2936-E543-8C8A-1400BCA9196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1"/>
          <a:stretch/>
        </p:blipFill>
        <p:spPr>
          <a:xfrm>
            <a:off x="1412683" y="1410208"/>
            <a:ext cx="5278777" cy="3858780"/>
          </a:xfrm>
          <a:prstGeom prst="rect">
            <a:avLst/>
          </a:prstGeom>
        </p:spPr>
      </p:pic>
      <p:cxnSp>
        <p:nvCxnSpPr>
          <p:cNvPr id="63" name="Straight Connector 62">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4AA1E44C-8BE7-1E44-AC11-C39B0A45D59F}"/>
              </a:ext>
            </a:extLst>
          </p:cNvPr>
          <p:cNvSpPr>
            <a:spLocks noGrp="1"/>
          </p:cNvSpPr>
          <p:nvPr>
            <p:ph idx="1"/>
          </p:nvPr>
        </p:nvSpPr>
        <p:spPr>
          <a:xfrm>
            <a:off x="7535824" y="2556932"/>
            <a:ext cx="3360771" cy="3318936"/>
          </a:xfrm>
        </p:spPr>
        <p:txBody>
          <a:bodyPr>
            <a:normAutofit/>
          </a:bodyPr>
          <a:lstStyle/>
          <a:p>
            <a:pPr>
              <a:lnSpc>
                <a:spcPct val="90000"/>
              </a:lnSpc>
            </a:pPr>
            <a:r>
              <a:rPr lang="en-US" sz="1400" dirty="0"/>
              <a:t>Hospital Medicine track requirement</a:t>
            </a:r>
          </a:p>
          <a:p>
            <a:pPr>
              <a:lnSpc>
                <a:spcPct val="90000"/>
              </a:lnSpc>
            </a:pPr>
            <a:r>
              <a:rPr lang="en-US" sz="1400" dirty="0"/>
              <a:t>Intern QI Projects, continued</a:t>
            </a:r>
          </a:p>
          <a:p>
            <a:pPr>
              <a:lnSpc>
                <a:spcPct val="90000"/>
              </a:lnSpc>
            </a:pPr>
            <a:r>
              <a:rPr lang="en-US" sz="1400" dirty="0"/>
              <a:t>Very common scholarly project</a:t>
            </a:r>
          </a:p>
          <a:p>
            <a:pPr>
              <a:lnSpc>
                <a:spcPct val="90000"/>
              </a:lnSpc>
            </a:pPr>
            <a:r>
              <a:rPr lang="en-US" sz="1400" dirty="0"/>
              <a:t>Dissemination and Venues: Posters, Abstracts, Manuscripts</a:t>
            </a:r>
          </a:p>
          <a:p>
            <a:pPr lvl="1">
              <a:lnSpc>
                <a:spcPct val="90000"/>
              </a:lnSpc>
            </a:pPr>
            <a:r>
              <a:rPr lang="en-US" sz="1400" dirty="0"/>
              <a:t>Local: University of Utah Evidence-Based Poster Fair (Spring), UT ACP (</a:t>
            </a:r>
            <a:r>
              <a:rPr lang="en-US" sz="1400" dirty="0" err="1"/>
              <a:t>Spring+Fall</a:t>
            </a:r>
            <a:r>
              <a:rPr lang="en-US" sz="1400" dirty="0"/>
              <a:t>), </a:t>
            </a:r>
          </a:p>
          <a:p>
            <a:pPr lvl="1">
              <a:lnSpc>
                <a:spcPct val="90000"/>
              </a:lnSpc>
            </a:pPr>
            <a:r>
              <a:rPr lang="en-US" sz="1400" dirty="0"/>
              <a:t>Regional: SGIM West (Fall)</a:t>
            </a:r>
          </a:p>
          <a:p>
            <a:pPr lvl="1">
              <a:lnSpc>
                <a:spcPct val="90000"/>
              </a:lnSpc>
            </a:pPr>
            <a:r>
              <a:rPr lang="en-US" sz="1400" dirty="0"/>
              <a:t>National: SHM (Spring), ACP (Spring), SGIM (Spring) </a:t>
            </a:r>
          </a:p>
        </p:txBody>
      </p:sp>
    </p:spTree>
    <p:extLst>
      <p:ext uri="{BB962C8B-B14F-4D97-AF65-F5344CB8AC3E}">
        <p14:creationId xmlns:p14="http://schemas.microsoft.com/office/powerpoint/2010/main" val="2825355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11">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7EBB4065-FE66-D144-8EEE-AB439E1C7DCE}"/>
              </a:ext>
            </a:extLst>
          </p:cNvPr>
          <p:cNvSpPr>
            <a:spLocks noGrp="1"/>
          </p:cNvSpPr>
          <p:nvPr>
            <p:ph type="title"/>
          </p:nvPr>
        </p:nvSpPr>
        <p:spPr>
          <a:xfrm>
            <a:off x="1295402" y="982132"/>
            <a:ext cx="3660056" cy="1325373"/>
          </a:xfrm>
        </p:spPr>
        <p:txBody>
          <a:bodyPr anchor="b">
            <a:normAutofit/>
          </a:bodyPr>
          <a:lstStyle/>
          <a:p>
            <a:r>
              <a:rPr lang="en-US" sz="2800">
                <a:solidFill>
                  <a:srgbClr val="262626"/>
                </a:solidFill>
              </a:rPr>
              <a:t>Research aka Investigation</a:t>
            </a:r>
          </a:p>
        </p:txBody>
      </p:sp>
      <p:cxnSp>
        <p:nvCxnSpPr>
          <p:cNvPr id="24" name="Straight Connector 17">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13EDA64C-6985-2546-BCF3-E3CF7649CE48}"/>
              </a:ext>
            </a:extLst>
          </p:cNvPr>
          <p:cNvSpPr>
            <a:spLocks noGrp="1"/>
          </p:cNvSpPr>
          <p:nvPr>
            <p:ph idx="1"/>
          </p:nvPr>
        </p:nvSpPr>
        <p:spPr>
          <a:xfrm>
            <a:off x="1295401" y="2493774"/>
            <a:ext cx="3660057" cy="3382094"/>
          </a:xfrm>
        </p:spPr>
        <p:txBody>
          <a:bodyPr>
            <a:normAutofit/>
          </a:bodyPr>
          <a:lstStyle/>
          <a:p>
            <a:pPr algn="ctr"/>
            <a:r>
              <a:rPr lang="en-US" sz="1600" u="sng" dirty="0">
                <a:solidFill>
                  <a:srgbClr val="262626"/>
                </a:solidFill>
              </a:rPr>
              <a:t>REQUIRED</a:t>
            </a:r>
            <a:r>
              <a:rPr lang="en-US" sz="1600" dirty="0">
                <a:solidFill>
                  <a:srgbClr val="262626"/>
                </a:solidFill>
              </a:rPr>
              <a:t> for certain fellowships</a:t>
            </a:r>
          </a:p>
          <a:p>
            <a:pPr algn="ctr"/>
            <a:r>
              <a:rPr lang="en-US" sz="1600" dirty="0">
                <a:solidFill>
                  <a:srgbClr val="262626"/>
                </a:solidFill>
              </a:rPr>
              <a:t>Usually </a:t>
            </a:r>
            <a:r>
              <a:rPr lang="en-US" sz="1600" u="sng" dirty="0">
                <a:solidFill>
                  <a:srgbClr val="262626"/>
                </a:solidFill>
              </a:rPr>
              <a:t>MOST</a:t>
            </a:r>
            <a:r>
              <a:rPr lang="en-US" sz="1600" dirty="0">
                <a:solidFill>
                  <a:srgbClr val="262626"/>
                </a:solidFill>
              </a:rPr>
              <a:t> valued for mentors</a:t>
            </a:r>
          </a:p>
          <a:p>
            <a:pPr algn="ctr"/>
            <a:r>
              <a:rPr lang="en-US" sz="1600" dirty="0">
                <a:solidFill>
                  <a:srgbClr val="262626"/>
                </a:solidFill>
              </a:rPr>
              <a:t>Steep learning curve: here’s an overview</a:t>
            </a:r>
          </a:p>
        </p:txBody>
      </p:sp>
      <p:pic>
        <p:nvPicPr>
          <p:cNvPr id="5" name="Picture 4">
            <a:extLst>
              <a:ext uri="{FF2B5EF4-FFF2-40B4-BE49-F238E27FC236}">
                <a16:creationId xmlns:a16="http://schemas.microsoft.com/office/drawing/2014/main" id="{B4ED6C8E-2D16-F744-9F96-68672EBA4D35}"/>
              </a:ext>
            </a:extLst>
          </p:cNvPr>
          <p:cNvPicPr>
            <a:picLocks noChangeAspect="1"/>
          </p:cNvPicPr>
          <p:nvPr/>
        </p:nvPicPr>
        <p:blipFill>
          <a:blip r:embed="rId6"/>
          <a:stretch>
            <a:fillRect/>
          </a:stretch>
        </p:blipFill>
        <p:spPr>
          <a:xfrm>
            <a:off x="5418668" y="2198369"/>
            <a:ext cx="5469466" cy="2461259"/>
          </a:xfrm>
          <a:prstGeom prst="rect">
            <a:avLst/>
          </a:prstGeom>
          <a:ln w="57150" cmpd="thickThin">
            <a:solidFill>
              <a:srgbClr val="7F7F7F"/>
            </a:solidFill>
            <a:miter lim="800000"/>
          </a:ln>
        </p:spPr>
      </p:pic>
    </p:spTree>
    <p:extLst>
      <p:ext uri="{BB962C8B-B14F-4D97-AF65-F5344CB8AC3E}">
        <p14:creationId xmlns:p14="http://schemas.microsoft.com/office/powerpoint/2010/main" val="3230985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normAutofit/>
          </a:bodyPr>
          <a:lstStyle/>
          <a:p>
            <a:r>
              <a:rPr lang="en-US" dirty="0"/>
              <a:t>Case Reports</a:t>
            </a:r>
          </a:p>
        </p:txBody>
      </p:sp>
      <p:sp>
        <p:nvSpPr>
          <p:cNvPr id="3" name="Content Placeholder 2"/>
          <p:cNvSpPr>
            <a:spLocks noGrp="1"/>
          </p:cNvSpPr>
          <p:nvPr>
            <p:ph idx="1"/>
          </p:nvPr>
        </p:nvSpPr>
        <p:spPr>
          <a:xfrm>
            <a:off x="1295402" y="2556932"/>
            <a:ext cx="6256866" cy="3318936"/>
          </a:xfrm>
        </p:spPr>
        <p:txBody>
          <a:bodyPr>
            <a:normAutofit/>
          </a:bodyPr>
          <a:lstStyle/>
          <a:p>
            <a:pPr>
              <a:lnSpc>
                <a:spcPct val="90000"/>
              </a:lnSpc>
            </a:pPr>
            <a:r>
              <a:rPr lang="en-US" sz="1500"/>
              <a:t>Why? </a:t>
            </a:r>
          </a:p>
          <a:p>
            <a:pPr lvl="1">
              <a:lnSpc>
                <a:spcPct val="90000"/>
              </a:lnSpc>
            </a:pPr>
            <a:r>
              <a:rPr lang="en-US" sz="1500"/>
              <a:t>Easiest way to a conference (networking, shows interest, they are fun)</a:t>
            </a:r>
          </a:p>
          <a:p>
            <a:pPr lvl="1">
              <a:lnSpc>
                <a:spcPct val="90000"/>
              </a:lnSpc>
            </a:pPr>
            <a:r>
              <a:rPr lang="en-US" sz="1500"/>
              <a:t>Smallest workload</a:t>
            </a:r>
          </a:p>
          <a:p>
            <a:pPr>
              <a:lnSpc>
                <a:spcPct val="90000"/>
              </a:lnSpc>
            </a:pPr>
            <a:r>
              <a:rPr lang="en-US" sz="1500"/>
              <a:t>Why not? </a:t>
            </a:r>
          </a:p>
          <a:p>
            <a:pPr lvl="1">
              <a:lnSpc>
                <a:spcPct val="90000"/>
              </a:lnSpc>
            </a:pPr>
            <a:r>
              <a:rPr lang="en-US" sz="1500"/>
              <a:t>Limited utility for medical community or your long-term career</a:t>
            </a:r>
          </a:p>
          <a:p>
            <a:pPr lvl="1">
              <a:lnSpc>
                <a:spcPct val="90000"/>
              </a:lnSpc>
            </a:pPr>
            <a:r>
              <a:rPr lang="en-US" sz="1500"/>
              <a:t>Difficult to publish in Pub-Med indexed journal</a:t>
            </a:r>
          </a:p>
          <a:p>
            <a:pPr>
              <a:lnSpc>
                <a:spcPct val="90000"/>
              </a:lnSpc>
            </a:pPr>
            <a:r>
              <a:rPr lang="en-US" sz="1500"/>
              <a:t>Tips: clarify with your mentor beforehand: conference funding?</a:t>
            </a:r>
          </a:p>
        </p:txBody>
      </p:sp>
      <p:pic>
        <p:nvPicPr>
          <p:cNvPr id="5" name="Picture 4" descr="A group of people sitting at a table&#10;&#10;Description automatically generated">
            <a:extLst>
              <a:ext uri="{FF2B5EF4-FFF2-40B4-BE49-F238E27FC236}">
                <a16:creationId xmlns:a16="http://schemas.microsoft.com/office/drawing/2014/main" id="{0B4B96D0-B878-5545-8ADA-8460D0E37B5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085026" y="2701180"/>
            <a:ext cx="2739728" cy="285264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152151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normAutofit/>
          </a:bodyPr>
          <a:lstStyle/>
          <a:p>
            <a:r>
              <a:rPr lang="en-US" dirty="0"/>
              <a:t>$ for meetings</a:t>
            </a:r>
          </a:p>
        </p:txBody>
      </p:sp>
      <p:sp>
        <p:nvSpPr>
          <p:cNvPr id="3" name="Content Placeholder 2"/>
          <p:cNvSpPr>
            <a:spLocks noGrp="1"/>
          </p:cNvSpPr>
          <p:nvPr>
            <p:ph idx="1"/>
          </p:nvPr>
        </p:nvSpPr>
        <p:spPr>
          <a:xfrm>
            <a:off x="1295402" y="2556932"/>
            <a:ext cx="6256866" cy="3318936"/>
          </a:xfrm>
        </p:spPr>
        <p:txBody>
          <a:bodyPr>
            <a:normAutofit/>
          </a:bodyPr>
          <a:lstStyle/>
          <a:p>
            <a:r>
              <a:rPr lang="en-US" dirty="0"/>
              <a:t>½ paid by residency, ½ by mentor or mentor’s division (policy varies by division) </a:t>
            </a:r>
          </a:p>
          <a:p>
            <a:r>
              <a:rPr lang="en-US" dirty="0"/>
              <a:t>Submit a travel request form prior to the meeting. </a:t>
            </a:r>
          </a:p>
          <a:p>
            <a:r>
              <a:rPr lang="en-US" dirty="0"/>
              <a:t>Keep and submit all receipts for reimbursement when you return.</a:t>
            </a:r>
          </a:p>
        </p:txBody>
      </p:sp>
      <p:pic>
        <p:nvPicPr>
          <p:cNvPr id="5" name="Picture 4">
            <a:extLst>
              <a:ext uri="{FF2B5EF4-FFF2-40B4-BE49-F238E27FC236}">
                <a16:creationId xmlns:a16="http://schemas.microsoft.com/office/drawing/2014/main" id="{D5D40BB0-E22E-6645-92B9-149189BA34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085026" y="2701180"/>
            <a:ext cx="2739728" cy="2852640"/>
          </a:xfrm>
          <a:prstGeom prst="rect">
            <a:avLst/>
          </a:prstGeom>
          <a:ln w="57150" cmpd="thickThin">
            <a:solidFill>
              <a:schemeClr val="tx1">
                <a:lumMod val="50000"/>
                <a:lumOff val="50000"/>
              </a:schemeClr>
            </a:solidFill>
            <a:miter lim="800000"/>
          </a:ln>
        </p:spPr>
      </p:pic>
      <p:sp>
        <p:nvSpPr>
          <p:cNvPr id="6" name="TextBox 5">
            <a:extLst>
              <a:ext uri="{FF2B5EF4-FFF2-40B4-BE49-F238E27FC236}">
                <a16:creationId xmlns:a16="http://schemas.microsoft.com/office/drawing/2014/main" id="{CE6D5973-8593-CE46-B1E0-D593C55DF90D}"/>
              </a:ext>
            </a:extLst>
          </p:cNvPr>
          <p:cNvSpPr txBox="1"/>
          <p:nvPr/>
        </p:nvSpPr>
        <p:spPr>
          <a:xfrm>
            <a:off x="8085026" y="5654566"/>
            <a:ext cx="2739728" cy="523220"/>
          </a:xfrm>
          <a:prstGeom prst="rect">
            <a:avLst/>
          </a:prstGeom>
          <a:noFill/>
        </p:spPr>
        <p:txBody>
          <a:bodyPr wrap="square" rtlCol="0">
            <a:spAutoFit/>
          </a:bodyPr>
          <a:lstStyle/>
          <a:p>
            <a:pPr algn="ctr"/>
            <a:r>
              <a:rPr lang="en-US" sz="1400" dirty="0"/>
              <a:t>Behind the scenes picture of the Internal Medicine Office</a:t>
            </a:r>
          </a:p>
        </p:txBody>
      </p:sp>
    </p:spTree>
    <p:extLst>
      <p:ext uri="{BB962C8B-B14F-4D97-AF65-F5344CB8AC3E}">
        <p14:creationId xmlns:p14="http://schemas.microsoft.com/office/powerpoint/2010/main" val="269472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Retrospective, clinical research</a:t>
            </a:r>
          </a:p>
        </p:txBody>
      </p:sp>
      <p:sp>
        <p:nvSpPr>
          <p:cNvPr id="3" name="Content Placeholder 2"/>
          <p:cNvSpPr>
            <a:spLocks noGrp="1"/>
          </p:cNvSpPr>
          <p:nvPr>
            <p:ph idx="1"/>
          </p:nvPr>
        </p:nvSpPr>
        <p:spPr/>
        <p:txBody>
          <a:bodyPr>
            <a:normAutofit fontScale="92500" lnSpcReduction="20000"/>
          </a:bodyPr>
          <a:lstStyle/>
          <a:p>
            <a:r>
              <a:rPr lang="en-US" dirty="0"/>
              <a:t>Why?</a:t>
            </a:r>
          </a:p>
          <a:p>
            <a:pPr lvl="1"/>
            <a:r>
              <a:rPr lang="en-US" dirty="0"/>
              <a:t>Entry point for research: learn skills + demonstrate commitment to field</a:t>
            </a:r>
          </a:p>
          <a:p>
            <a:pPr lvl="1"/>
            <a:r>
              <a:rPr lang="en-US" dirty="0"/>
              <a:t>Abstracts (⇒ poster or oral presentation) have lower bar, earlier payoff</a:t>
            </a:r>
          </a:p>
          <a:p>
            <a:pPr lvl="1"/>
            <a:r>
              <a:rPr lang="en-US" dirty="0"/>
              <a:t>Manuscript (⇒ PubMed-indexed publication) is what your mentor and your future self really want</a:t>
            </a:r>
          </a:p>
          <a:p>
            <a:r>
              <a:rPr lang="en-US" dirty="0"/>
              <a:t>Why not? </a:t>
            </a:r>
          </a:p>
          <a:p>
            <a:pPr lvl="1"/>
            <a:r>
              <a:rPr lang="en-US" dirty="0"/>
              <a:t>Need IRB approval (=time and work)</a:t>
            </a:r>
          </a:p>
          <a:p>
            <a:pPr lvl="1"/>
            <a:r>
              <a:rPr lang="en-US" dirty="0"/>
              <a:t>More work, payoff is not guaranteed</a:t>
            </a:r>
          </a:p>
          <a:p>
            <a:pPr lvl="1"/>
            <a:r>
              <a:rPr lang="en-US" dirty="0"/>
              <a:t>Many pitfalls</a:t>
            </a:r>
          </a:p>
        </p:txBody>
      </p:sp>
    </p:spTree>
    <p:extLst>
      <p:ext uri="{BB962C8B-B14F-4D97-AF65-F5344CB8AC3E}">
        <p14:creationId xmlns:p14="http://schemas.microsoft.com/office/powerpoint/2010/main" val="739296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Retrospective, clinical research (</a:t>
            </a:r>
            <a:r>
              <a:rPr lang="en-US" dirty="0" err="1"/>
              <a:t>pt</a:t>
            </a:r>
            <a:r>
              <a:rPr lang="en-US" dirty="0"/>
              <a:t> 2)</a:t>
            </a:r>
          </a:p>
        </p:txBody>
      </p:sp>
      <p:sp>
        <p:nvSpPr>
          <p:cNvPr id="3" name="Content Placeholder 2"/>
          <p:cNvSpPr>
            <a:spLocks noGrp="1"/>
          </p:cNvSpPr>
          <p:nvPr>
            <p:ph idx="1"/>
          </p:nvPr>
        </p:nvSpPr>
        <p:spPr/>
        <p:txBody>
          <a:bodyPr>
            <a:normAutofit fontScale="92500" lnSpcReduction="10000"/>
          </a:bodyPr>
          <a:lstStyle/>
          <a:p>
            <a:r>
              <a:rPr lang="en-US" dirty="0"/>
              <a:t>Tips: </a:t>
            </a:r>
          </a:p>
          <a:p>
            <a:pPr lvl="1"/>
            <a:r>
              <a:rPr lang="en-US" dirty="0"/>
              <a:t>have a clear objective when you start the project</a:t>
            </a:r>
          </a:p>
          <a:p>
            <a:pPr lvl="2"/>
            <a:r>
              <a:rPr lang="en-US" dirty="0"/>
              <a:t>Does your mentor have a track-record with </a:t>
            </a:r>
            <a:r>
              <a:rPr lang="en-US" dirty="0" err="1"/>
              <a:t>housestaff</a:t>
            </a:r>
            <a:r>
              <a:rPr lang="en-US" dirty="0"/>
              <a:t>?</a:t>
            </a:r>
          </a:p>
          <a:p>
            <a:pPr lvl="1"/>
            <a:r>
              <a:rPr lang="en-US" dirty="0"/>
              <a:t>Chart-review is </a:t>
            </a:r>
            <a:r>
              <a:rPr lang="en-US" b="1" dirty="0"/>
              <a:t>a lot </a:t>
            </a:r>
            <a:r>
              <a:rPr lang="en-US" dirty="0"/>
              <a:t>of work (sometimes an unavoidable evil)</a:t>
            </a:r>
          </a:p>
          <a:p>
            <a:pPr lvl="2"/>
            <a:r>
              <a:rPr lang="en-US" dirty="0"/>
              <a:t>Ideal = data(base) is ready to be analyzed.</a:t>
            </a:r>
          </a:p>
          <a:p>
            <a:pPr lvl="1"/>
            <a:r>
              <a:rPr lang="en-US" dirty="0"/>
              <a:t>Scope your project as small as possible – then try to make it </a:t>
            </a:r>
            <a:r>
              <a:rPr lang="en-US" b="1" i="1" dirty="0"/>
              <a:t>even smaller.</a:t>
            </a:r>
          </a:p>
          <a:p>
            <a:pPr lvl="1"/>
            <a:r>
              <a:rPr lang="en-US" dirty="0"/>
              <a:t>Get your IRB submitted months in advance of your elective</a:t>
            </a:r>
          </a:p>
          <a:p>
            <a:pPr lvl="1"/>
            <a:r>
              <a:rPr lang="en-US" dirty="0"/>
              <a:t>Discuss authorship expectations at outset</a:t>
            </a:r>
          </a:p>
        </p:txBody>
      </p:sp>
    </p:spTree>
    <p:extLst>
      <p:ext uri="{BB962C8B-B14F-4D97-AF65-F5344CB8AC3E}">
        <p14:creationId xmlns:p14="http://schemas.microsoft.com/office/powerpoint/2010/main" val="330075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825" y="982132"/>
            <a:ext cx="3360772" cy="4625172"/>
          </a:xfrm>
        </p:spPr>
        <p:txBody>
          <a:bodyPr>
            <a:normAutofit/>
          </a:bodyPr>
          <a:lstStyle/>
          <a:p>
            <a:r>
              <a:rPr lang="en-US">
                <a:solidFill>
                  <a:srgbClr val="262626"/>
                </a:solidFill>
              </a:rPr>
              <a:t>Road Map</a:t>
            </a:r>
          </a:p>
        </p:txBody>
      </p:sp>
      <p:graphicFrame>
        <p:nvGraphicFramePr>
          <p:cNvPr id="5" name="Content Placeholder 2">
            <a:extLst>
              <a:ext uri="{FF2B5EF4-FFF2-40B4-BE49-F238E27FC236}">
                <a16:creationId xmlns:a16="http://schemas.microsoft.com/office/drawing/2014/main" id="{69B23435-5CC8-48FA-8D3C-6CD9F1ABFA34}"/>
              </a:ext>
            </a:extLst>
          </p:cNvPr>
          <p:cNvGraphicFramePr>
            <a:graphicFrameLocks noGrp="1"/>
          </p:cNvGraphicFramePr>
          <p:nvPr>
            <p:ph idx="1"/>
            <p:extLst>
              <p:ext uri="{D42A27DB-BD31-4B8C-83A1-F6EECF244321}">
                <p14:modId xmlns:p14="http://schemas.microsoft.com/office/powerpoint/2010/main" val="556526599"/>
              </p:ext>
            </p:extLst>
          </p:nvPr>
        </p:nvGraphicFramePr>
        <p:xfrm>
          <a:off x="1391056" y="1391055"/>
          <a:ext cx="5272392" cy="3959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8208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normAutofit/>
          </a:bodyPr>
          <a:lstStyle/>
          <a:p>
            <a:r>
              <a:rPr lang="en-US">
                <a:solidFill>
                  <a:srgbClr val="262626"/>
                </a:solidFill>
              </a:rPr>
              <a:t>Subject Reviews</a:t>
            </a:r>
          </a:p>
        </p:txBody>
      </p:sp>
      <p:sp>
        <p:nvSpPr>
          <p:cNvPr id="3" name="Content Placeholder 2"/>
          <p:cNvSpPr>
            <a:spLocks noGrp="1"/>
          </p:cNvSpPr>
          <p:nvPr>
            <p:ph idx="1"/>
          </p:nvPr>
        </p:nvSpPr>
        <p:spPr>
          <a:xfrm>
            <a:off x="1295402" y="2556932"/>
            <a:ext cx="6256866" cy="3318936"/>
          </a:xfrm>
        </p:spPr>
        <p:txBody>
          <a:bodyPr>
            <a:normAutofit/>
          </a:bodyPr>
          <a:lstStyle/>
          <a:p>
            <a:pPr>
              <a:lnSpc>
                <a:spcPct val="90000"/>
              </a:lnSpc>
            </a:pPr>
            <a:r>
              <a:rPr lang="en-US" sz="1300">
                <a:solidFill>
                  <a:srgbClr val="262626"/>
                </a:solidFill>
              </a:rPr>
              <a:t>Why?</a:t>
            </a:r>
          </a:p>
          <a:p>
            <a:pPr lvl="1">
              <a:lnSpc>
                <a:spcPct val="90000"/>
              </a:lnSpc>
            </a:pPr>
            <a:r>
              <a:rPr lang="en-US" sz="1300">
                <a:solidFill>
                  <a:srgbClr val="262626"/>
                </a:solidFill>
              </a:rPr>
              <a:t>If invited (mentor), guaranteed to publish</a:t>
            </a:r>
          </a:p>
          <a:p>
            <a:pPr lvl="1">
              <a:lnSpc>
                <a:spcPct val="90000"/>
              </a:lnSpc>
            </a:pPr>
            <a:r>
              <a:rPr lang="en-US" sz="1300">
                <a:solidFill>
                  <a:srgbClr val="262626"/>
                </a:solidFill>
              </a:rPr>
              <a:t>Favorable for both fellowship application and early career.</a:t>
            </a:r>
          </a:p>
          <a:p>
            <a:pPr lvl="1">
              <a:lnSpc>
                <a:spcPct val="90000"/>
              </a:lnSpc>
            </a:pPr>
            <a:r>
              <a:rPr lang="en-US" sz="1300">
                <a:solidFill>
                  <a:srgbClr val="262626"/>
                </a:solidFill>
              </a:rPr>
              <a:t>No IRB</a:t>
            </a:r>
          </a:p>
          <a:p>
            <a:pPr>
              <a:lnSpc>
                <a:spcPct val="90000"/>
              </a:lnSpc>
            </a:pPr>
            <a:r>
              <a:rPr lang="en-US" sz="1300">
                <a:solidFill>
                  <a:srgbClr val="262626"/>
                </a:solidFill>
              </a:rPr>
              <a:t>Why not? </a:t>
            </a:r>
          </a:p>
          <a:p>
            <a:pPr lvl="1">
              <a:lnSpc>
                <a:spcPct val="90000"/>
              </a:lnSpc>
            </a:pPr>
            <a:r>
              <a:rPr lang="en-US" sz="1300">
                <a:solidFill>
                  <a:srgbClr val="262626"/>
                </a:solidFill>
              </a:rPr>
              <a:t>Lots of background reading (80-100 citations)  is time consuming</a:t>
            </a:r>
          </a:p>
          <a:p>
            <a:pPr lvl="1">
              <a:lnSpc>
                <a:spcPct val="90000"/>
              </a:lnSpc>
            </a:pPr>
            <a:r>
              <a:rPr lang="en-US" sz="1300">
                <a:solidFill>
                  <a:srgbClr val="262626"/>
                </a:solidFill>
              </a:rPr>
              <a:t>If not invited, much more challenging to publish (generally not abstract/poster-able)</a:t>
            </a:r>
          </a:p>
          <a:p>
            <a:pPr>
              <a:lnSpc>
                <a:spcPct val="90000"/>
              </a:lnSpc>
            </a:pPr>
            <a:r>
              <a:rPr lang="en-US" sz="1300">
                <a:solidFill>
                  <a:srgbClr val="262626"/>
                </a:solidFill>
              </a:rPr>
              <a:t>Tips: ensure it’s invited and clarify authorship before you begin writing</a:t>
            </a:r>
          </a:p>
          <a:p>
            <a:pPr>
              <a:lnSpc>
                <a:spcPct val="90000"/>
              </a:lnSpc>
            </a:pPr>
            <a:endParaRPr lang="en-US" sz="1300">
              <a:solidFill>
                <a:srgbClr val="262626"/>
              </a:solidFill>
            </a:endParaRPr>
          </a:p>
        </p:txBody>
      </p:sp>
      <p:pic>
        <p:nvPicPr>
          <p:cNvPr id="5" name="Picture 4">
            <a:extLst>
              <a:ext uri="{FF2B5EF4-FFF2-40B4-BE49-F238E27FC236}">
                <a16:creationId xmlns:a16="http://schemas.microsoft.com/office/drawing/2014/main" id="{BEE1B638-709C-4540-9233-89610EB136E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81269" y="2701180"/>
            <a:ext cx="1747242" cy="2852640"/>
          </a:xfrm>
          <a:prstGeom prst="rect">
            <a:avLst/>
          </a:prstGeom>
          <a:ln w="57150" cmpd="thickThin">
            <a:solidFill>
              <a:srgbClr val="7F7F7F"/>
            </a:solidFill>
            <a:miter lim="800000"/>
          </a:ln>
        </p:spPr>
      </p:pic>
    </p:spTree>
    <p:extLst>
      <p:ext uri="{BB962C8B-B14F-4D97-AF65-F5344CB8AC3E}">
        <p14:creationId xmlns:p14="http://schemas.microsoft.com/office/powerpoint/2010/main" val="2365120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946" y="982131"/>
            <a:ext cx="3245068" cy="1303867"/>
          </a:xfrm>
        </p:spPr>
        <p:txBody>
          <a:bodyPr/>
          <a:lstStyle/>
          <a:p>
            <a:r>
              <a:rPr lang="en-US" dirty="0"/>
              <a:t>Editorials</a:t>
            </a:r>
          </a:p>
        </p:txBody>
      </p:sp>
      <p:sp>
        <p:nvSpPr>
          <p:cNvPr id="3" name="Content Placeholder 2"/>
          <p:cNvSpPr>
            <a:spLocks noGrp="1"/>
          </p:cNvSpPr>
          <p:nvPr>
            <p:ph idx="1"/>
          </p:nvPr>
        </p:nvSpPr>
        <p:spPr>
          <a:xfrm>
            <a:off x="1003569" y="2556932"/>
            <a:ext cx="2656489" cy="3318936"/>
          </a:xfrm>
        </p:spPr>
        <p:txBody>
          <a:bodyPr>
            <a:noAutofit/>
          </a:bodyPr>
          <a:lstStyle/>
          <a:p>
            <a:r>
              <a:rPr lang="en-US" sz="1600" dirty="0"/>
              <a:t>Invited by editor: uncommonly available to residents.</a:t>
            </a:r>
          </a:p>
          <a:p>
            <a:r>
              <a:rPr lang="en-US" sz="1600" dirty="0"/>
              <a:t>Value: good for trainees and attendings, guaranteed publication (</a:t>
            </a:r>
            <a:r>
              <a:rPr lang="en-US" sz="1600" dirty="0" err="1"/>
              <a:t>invted</a:t>
            </a:r>
            <a:r>
              <a:rPr lang="en-US" sz="1600" dirty="0"/>
              <a:t>)</a:t>
            </a:r>
          </a:p>
          <a:p>
            <a:r>
              <a:rPr lang="en-US" sz="1600" dirty="0"/>
              <a:t>Tips: these are usually short pieces, high visibility, and Always accept if offered.</a:t>
            </a:r>
          </a:p>
        </p:txBody>
      </p:sp>
      <p:sp>
        <p:nvSpPr>
          <p:cNvPr id="4" name="Title 1">
            <a:extLst>
              <a:ext uri="{FF2B5EF4-FFF2-40B4-BE49-F238E27FC236}">
                <a16:creationId xmlns:a16="http://schemas.microsoft.com/office/drawing/2014/main" id="{06160FCB-65E4-B54F-92BD-16CA27CDB820}"/>
              </a:ext>
            </a:extLst>
          </p:cNvPr>
          <p:cNvSpPr txBox="1">
            <a:spLocks/>
          </p:cNvSpPr>
          <p:nvPr/>
        </p:nvSpPr>
        <p:spPr>
          <a:xfrm>
            <a:off x="3786522" y="1023005"/>
            <a:ext cx="4222529" cy="1303867"/>
          </a:xfrm>
          <a:prstGeom prst="rect">
            <a:avLst/>
          </a:prstGeom>
          <a:effectLst/>
        </p:spPr>
        <p:txBody>
          <a:bodyPr vert="horz" lIns="91440" tIns="45720" rIns="91440" bIns="45720" rtlCol="0" anchor="ctr">
            <a:normAutofit fontScale="92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Systematic review and meta-analysis</a:t>
            </a:r>
          </a:p>
        </p:txBody>
      </p:sp>
      <p:sp>
        <p:nvSpPr>
          <p:cNvPr id="5" name="Content Placeholder 2">
            <a:extLst>
              <a:ext uri="{FF2B5EF4-FFF2-40B4-BE49-F238E27FC236}">
                <a16:creationId xmlns:a16="http://schemas.microsoft.com/office/drawing/2014/main" id="{40AE1220-DFCC-D048-BEA2-2A44D68726C1}"/>
              </a:ext>
            </a:extLst>
          </p:cNvPr>
          <p:cNvSpPr txBox="1">
            <a:spLocks/>
          </p:cNvSpPr>
          <p:nvPr/>
        </p:nvSpPr>
        <p:spPr>
          <a:xfrm>
            <a:off x="3801167" y="2556932"/>
            <a:ext cx="3698859"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dirty="0"/>
              <a:t>High impact, easily publishable once completed, contributes to field</a:t>
            </a:r>
          </a:p>
          <a:p>
            <a:r>
              <a:rPr lang="en-US" sz="1600" dirty="0"/>
              <a:t>Entails months of background research, statistician needed for formal meta-analysis, then writing. Scale is too large for residency</a:t>
            </a:r>
          </a:p>
          <a:p>
            <a:pPr marL="0" indent="0">
              <a:buNone/>
            </a:pPr>
            <a:endParaRPr lang="en-US" sz="1600" dirty="0"/>
          </a:p>
          <a:p>
            <a:endParaRPr lang="en-US" dirty="0"/>
          </a:p>
        </p:txBody>
      </p:sp>
      <p:sp>
        <p:nvSpPr>
          <p:cNvPr id="6" name="Title 1">
            <a:extLst>
              <a:ext uri="{FF2B5EF4-FFF2-40B4-BE49-F238E27FC236}">
                <a16:creationId xmlns:a16="http://schemas.microsoft.com/office/drawing/2014/main" id="{48D075BB-C316-3C44-BDE0-7A1CECC266FA}"/>
              </a:ext>
            </a:extLst>
          </p:cNvPr>
          <p:cNvSpPr txBox="1">
            <a:spLocks/>
          </p:cNvSpPr>
          <p:nvPr/>
        </p:nvSpPr>
        <p:spPr>
          <a:xfrm>
            <a:off x="8009051" y="982131"/>
            <a:ext cx="3255579"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Clinical trials</a:t>
            </a:r>
          </a:p>
        </p:txBody>
      </p:sp>
      <p:sp>
        <p:nvSpPr>
          <p:cNvPr id="7" name="Content Placeholder 2">
            <a:extLst>
              <a:ext uri="{FF2B5EF4-FFF2-40B4-BE49-F238E27FC236}">
                <a16:creationId xmlns:a16="http://schemas.microsoft.com/office/drawing/2014/main" id="{F2D034A4-A9A8-9D47-85BA-4D70BD771078}"/>
              </a:ext>
            </a:extLst>
          </p:cNvPr>
          <p:cNvSpPr txBox="1">
            <a:spLocks/>
          </p:cNvSpPr>
          <p:nvPr/>
        </p:nvSpPr>
        <p:spPr>
          <a:xfrm>
            <a:off x="8064230" y="2556932"/>
            <a:ext cx="3124201"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dirty="0"/>
              <a:t>The holy grail of academics</a:t>
            </a:r>
          </a:p>
          <a:p>
            <a:r>
              <a:rPr lang="en-US" sz="1600" dirty="0"/>
              <a:t>Not amenable to the usual timeframe of residency.</a:t>
            </a:r>
          </a:p>
          <a:p>
            <a:pPr lvl="1"/>
            <a:r>
              <a:rPr lang="en-US" sz="1600" dirty="0"/>
              <a:t>Unless someone offers to be involved writing up their clinical trial that is already resulted, AVOID these.</a:t>
            </a:r>
            <a:r>
              <a:rPr lang="en-US" sz="2000" dirty="0"/>
              <a:t> </a:t>
            </a:r>
          </a:p>
        </p:txBody>
      </p:sp>
    </p:spTree>
    <p:extLst>
      <p:ext uri="{BB962C8B-B14F-4D97-AF65-F5344CB8AC3E}">
        <p14:creationId xmlns:p14="http://schemas.microsoft.com/office/powerpoint/2010/main" val="3772780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946" y="982131"/>
            <a:ext cx="3245068" cy="1303867"/>
          </a:xfrm>
        </p:spPr>
        <p:txBody>
          <a:bodyPr/>
          <a:lstStyle/>
          <a:p>
            <a:r>
              <a:rPr lang="en-US" dirty="0"/>
              <a:t>Editorials</a:t>
            </a:r>
          </a:p>
        </p:txBody>
      </p:sp>
      <p:sp>
        <p:nvSpPr>
          <p:cNvPr id="3" name="Content Placeholder 2"/>
          <p:cNvSpPr>
            <a:spLocks noGrp="1"/>
          </p:cNvSpPr>
          <p:nvPr>
            <p:ph idx="1"/>
          </p:nvPr>
        </p:nvSpPr>
        <p:spPr>
          <a:xfrm>
            <a:off x="1003569" y="2556932"/>
            <a:ext cx="2656489" cy="3318936"/>
          </a:xfrm>
        </p:spPr>
        <p:txBody>
          <a:bodyPr>
            <a:noAutofit/>
          </a:bodyPr>
          <a:lstStyle/>
          <a:p>
            <a:r>
              <a:rPr lang="en-US" sz="1600" dirty="0"/>
              <a:t>Invited by editor: uncommonly available to residents.</a:t>
            </a:r>
          </a:p>
          <a:p>
            <a:r>
              <a:rPr lang="en-US" sz="1600" dirty="0"/>
              <a:t>Value: good for trainees and attendings, guaranteed publication (</a:t>
            </a:r>
            <a:r>
              <a:rPr lang="en-US" sz="1600" dirty="0" err="1"/>
              <a:t>invted</a:t>
            </a:r>
            <a:r>
              <a:rPr lang="en-US" sz="1600" dirty="0"/>
              <a:t>)</a:t>
            </a:r>
          </a:p>
          <a:p>
            <a:r>
              <a:rPr lang="en-US" sz="1600" dirty="0"/>
              <a:t>Tips: these are usually short pieces, high visibility, and Always accept if offered.</a:t>
            </a:r>
          </a:p>
        </p:txBody>
      </p:sp>
      <p:sp>
        <p:nvSpPr>
          <p:cNvPr id="4" name="Title 1">
            <a:extLst>
              <a:ext uri="{FF2B5EF4-FFF2-40B4-BE49-F238E27FC236}">
                <a16:creationId xmlns:a16="http://schemas.microsoft.com/office/drawing/2014/main" id="{06160FCB-65E4-B54F-92BD-16CA27CDB820}"/>
              </a:ext>
            </a:extLst>
          </p:cNvPr>
          <p:cNvSpPr txBox="1">
            <a:spLocks/>
          </p:cNvSpPr>
          <p:nvPr/>
        </p:nvSpPr>
        <p:spPr>
          <a:xfrm>
            <a:off x="3786522" y="1023005"/>
            <a:ext cx="4222529" cy="1303867"/>
          </a:xfrm>
          <a:prstGeom prst="rect">
            <a:avLst/>
          </a:prstGeom>
          <a:effectLst/>
        </p:spPr>
        <p:txBody>
          <a:bodyPr vert="horz" lIns="91440" tIns="45720" rIns="91440" bIns="45720" rtlCol="0" anchor="ctr">
            <a:normAutofit fontScale="92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Systematic review and meta-analysis</a:t>
            </a:r>
          </a:p>
        </p:txBody>
      </p:sp>
      <p:sp>
        <p:nvSpPr>
          <p:cNvPr id="5" name="Content Placeholder 2">
            <a:extLst>
              <a:ext uri="{FF2B5EF4-FFF2-40B4-BE49-F238E27FC236}">
                <a16:creationId xmlns:a16="http://schemas.microsoft.com/office/drawing/2014/main" id="{40AE1220-DFCC-D048-BEA2-2A44D68726C1}"/>
              </a:ext>
            </a:extLst>
          </p:cNvPr>
          <p:cNvSpPr txBox="1">
            <a:spLocks/>
          </p:cNvSpPr>
          <p:nvPr/>
        </p:nvSpPr>
        <p:spPr>
          <a:xfrm>
            <a:off x="3801167" y="2556932"/>
            <a:ext cx="3698859"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dirty="0"/>
              <a:t>High impact, easily publishable once completed, contributes to field</a:t>
            </a:r>
          </a:p>
          <a:p>
            <a:r>
              <a:rPr lang="en-US" sz="1600" dirty="0"/>
              <a:t>Entails months of background research, statistician needed for formal meta-analysis, then writing. Scale is too large for residency</a:t>
            </a:r>
          </a:p>
          <a:p>
            <a:pPr marL="0" indent="0">
              <a:buNone/>
            </a:pPr>
            <a:endParaRPr lang="en-US" sz="1600" dirty="0"/>
          </a:p>
          <a:p>
            <a:endParaRPr lang="en-US" dirty="0"/>
          </a:p>
        </p:txBody>
      </p:sp>
      <p:sp>
        <p:nvSpPr>
          <p:cNvPr id="6" name="Title 1">
            <a:extLst>
              <a:ext uri="{FF2B5EF4-FFF2-40B4-BE49-F238E27FC236}">
                <a16:creationId xmlns:a16="http://schemas.microsoft.com/office/drawing/2014/main" id="{48D075BB-C316-3C44-BDE0-7A1CECC266FA}"/>
              </a:ext>
            </a:extLst>
          </p:cNvPr>
          <p:cNvSpPr txBox="1">
            <a:spLocks/>
          </p:cNvSpPr>
          <p:nvPr/>
        </p:nvSpPr>
        <p:spPr>
          <a:xfrm>
            <a:off x="8009051" y="982131"/>
            <a:ext cx="3255579"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Clinical trials</a:t>
            </a:r>
          </a:p>
        </p:txBody>
      </p:sp>
      <p:sp>
        <p:nvSpPr>
          <p:cNvPr id="7" name="Content Placeholder 2">
            <a:extLst>
              <a:ext uri="{FF2B5EF4-FFF2-40B4-BE49-F238E27FC236}">
                <a16:creationId xmlns:a16="http://schemas.microsoft.com/office/drawing/2014/main" id="{F2D034A4-A9A8-9D47-85BA-4D70BD771078}"/>
              </a:ext>
            </a:extLst>
          </p:cNvPr>
          <p:cNvSpPr txBox="1">
            <a:spLocks/>
          </p:cNvSpPr>
          <p:nvPr/>
        </p:nvSpPr>
        <p:spPr>
          <a:xfrm>
            <a:off x="8064230" y="2556932"/>
            <a:ext cx="3124201"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600" dirty="0"/>
              <a:t>The holy grail of academics</a:t>
            </a:r>
          </a:p>
          <a:p>
            <a:r>
              <a:rPr lang="en-US" sz="1600" dirty="0"/>
              <a:t>Not amenable to the usual timeframe of residency.</a:t>
            </a:r>
          </a:p>
          <a:p>
            <a:pPr lvl="1"/>
            <a:r>
              <a:rPr lang="en-US" sz="1600" dirty="0"/>
              <a:t>Unless someone offers to be involved writing up their clinical trial that is already resulted, AVOID these.</a:t>
            </a:r>
            <a:r>
              <a:rPr lang="en-US" sz="2000" dirty="0"/>
              <a:t> </a:t>
            </a:r>
          </a:p>
        </p:txBody>
      </p:sp>
      <p:pic>
        <p:nvPicPr>
          <p:cNvPr id="9" name="Picture 8">
            <a:extLst>
              <a:ext uri="{FF2B5EF4-FFF2-40B4-BE49-F238E27FC236}">
                <a16:creationId xmlns:a16="http://schemas.microsoft.com/office/drawing/2014/main" id="{CD79E1D3-ABC1-D54B-B7D2-406C9025E00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00" y="4177489"/>
            <a:ext cx="2536531" cy="2003492"/>
          </a:xfrm>
          <a:prstGeom prst="rect">
            <a:avLst/>
          </a:prstGeom>
        </p:spPr>
      </p:pic>
      <p:cxnSp>
        <p:nvCxnSpPr>
          <p:cNvPr id="13" name="Elbow Connector 12">
            <a:extLst>
              <a:ext uri="{FF2B5EF4-FFF2-40B4-BE49-F238E27FC236}">
                <a16:creationId xmlns:a16="http://schemas.microsoft.com/office/drawing/2014/main" id="{56A1E02B-30BE-374F-8CBC-3B4FF52C1109}"/>
              </a:ext>
            </a:extLst>
          </p:cNvPr>
          <p:cNvCxnSpPr>
            <a:cxnSpLocks/>
          </p:cNvCxnSpPr>
          <p:nvPr/>
        </p:nvCxnSpPr>
        <p:spPr>
          <a:xfrm rot="10800000" flipV="1">
            <a:off x="8713979" y="5261787"/>
            <a:ext cx="797668" cy="3607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4288425-4B65-4A46-8015-B7BA43949DEB}"/>
              </a:ext>
            </a:extLst>
          </p:cNvPr>
          <p:cNvSpPr txBox="1"/>
          <p:nvPr/>
        </p:nvSpPr>
        <p:spPr>
          <a:xfrm>
            <a:off x="9452787" y="5034458"/>
            <a:ext cx="1364370" cy="461665"/>
          </a:xfrm>
          <a:prstGeom prst="rect">
            <a:avLst/>
          </a:prstGeom>
          <a:noFill/>
        </p:spPr>
        <p:txBody>
          <a:bodyPr wrap="square" rtlCol="0">
            <a:spAutoFit/>
          </a:bodyPr>
          <a:lstStyle/>
          <a:p>
            <a:r>
              <a:rPr lang="en-US" sz="1200" dirty="0"/>
              <a:t>(Andy &lt;1y after writing the above)</a:t>
            </a:r>
          </a:p>
        </p:txBody>
      </p:sp>
    </p:spTree>
    <p:extLst>
      <p:ext uri="{BB962C8B-B14F-4D97-AF65-F5344CB8AC3E}">
        <p14:creationId xmlns:p14="http://schemas.microsoft.com/office/powerpoint/2010/main" val="2873537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Elective during residency</a:t>
            </a:r>
          </a:p>
        </p:txBody>
      </p:sp>
      <p:sp>
        <p:nvSpPr>
          <p:cNvPr id="3" name="Content Placeholder 2"/>
          <p:cNvSpPr>
            <a:spLocks noGrp="1"/>
          </p:cNvSpPr>
          <p:nvPr>
            <p:ph idx="1"/>
          </p:nvPr>
        </p:nvSpPr>
        <p:spPr/>
        <p:txBody>
          <a:bodyPr>
            <a:normAutofit/>
          </a:bodyPr>
          <a:lstStyle/>
          <a:p>
            <a:r>
              <a:rPr lang="en-US" dirty="0"/>
              <a:t>8 (up to 10 weeks, with proposal to Dr. Milne) elective during residency. </a:t>
            </a:r>
          </a:p>
          <a:p>
            <a:pPr lvl="1"/>
            <a:r>
              <a:rPr lang="en-US" dirty="0"/>
              <a:t>not counting the 1 week per year of vacation embedded in elective block</a:t>
            </a:r>
          </a:p>
          <a:p>
            <a:r>
              <a:rPr lang="en-US" dirty="0"/>
              <a:t>IRB, if required, approved prior to elective block</a:t>
            </a:r>
          </a:p>
          <a:p>
            <a:pPr lvl="1"/>
            <a:r>
              <a:rPr lang="en-US" dirty="0"/>
              <a:t>allocate 2+ months for processing</a:t>
            </a:r>
          </a:p>
          <a:p>
            <a:r>
              <a:rPr lang="en-US" dirty="0"/>
              <a:t>Ensure access to required data prior to elective</a:t>
            </a:r>
          </a:p>
        </p:txBody>
      </p:sp>
    </p:spTree>
    <p:extLst>
      <p:ext uri="{BB962C8B-B14F-4D97-AF65-F5344CB8AC3E}">
        <p14:creationId xmlns:p14="http://schemas.microsoft.com/office/powerpoint/2010/main" val="2861100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825" y="982132"/>
            <a:ext cx="3360772" cy="4625172"/>
          </a:xfrm>
        </p:spPr>
        <p:txBody>
          <a:bodyPr>
            <a:normAutofit/>
          </a:bodyPr>
          <a:lstStyle/>
          <a:p>
            <a:r>
              <a:rPr lang="en-US">
                <a:solidFill>
                  <a:srgbClr val="262626"/>
                </a:solidFill>
              </a:rPr>
              <a:t>Road Map</a:t>
            </a:r>
          </a:p>
        </p:txBody>
      </p:sp>
      <p:graphicFrame>
        <p:nvGraphicFramePr>
          <p:cNvPr id="5" name="Content Placeholder 2">
            <a:extLst>
              <a:ext uri="{FF2B5EF4-FFF2-40B4-BE49-F238E27FC236}">
                <a16:creationId xmlns:a16="http://schemas.microsoft.com/office/drawing/2014/main" id="{69B23435-5CC8-48FA-8D3C-6CD9F1ABFA34}"/>
              </a:ext>
            </a:extLst>
          </p:cNvPr>
          <p:cNvGraphicFramePr>
            <a:graphicFrameLocks noGrp="1"/>
          </p:cNvGraphicFramePr>
          <p:nvPr>
            <p:ph idx="1"/>
            <p:extLst>
              <p:ext uri="{D42A27DB-BD31-4B8C-83A1-F6EECF244321}">
                <p14:modId xmlns:p14="http://schemas.microsoft.com/office/powerpoint/2010/main" val="1381888971"/>
              </p:ext>
            </p:extLst>
          </p:nvPr>
        </p:nvGraphicFramePr>
        <p:xfrm>
          <a:off x="1391056" y="1391055"/>
          <a:ext cx="5272392" cy="3959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815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How-to documents</a:t>
            </a:r>
          </a:p>
        </p:txBody>
      </p:sp>
      <p:sp>
        <p:nvSpPr>
          <p:cNvPr id="3" name="Content Placeholder 2"/>
          <p:cNvSpPr>
            <a:spLocks noGrp="1"/>
          </p:cNvSpPr>
          <p:nvPr>
            <p:ph idx="1"/>
          </p:nvPr>
        </p:nvSpPr>
        <p:spPr/>
        <p:txBody>
          <a:bodyPr>
            <a:normAutofit lnSpcReduction="10000"/>
          </a:bodyPr>
          <a:lstStyle/>
          <a:p>
            <a:r>
              <a:rPr lang="en-US" dirty="0"/>
              <a:t>All documents are housed on </a:t>
            </a:r>
            <a:r>
              <a:rPr lang="en-US" dirty="0" err="1"/>
              <a:t>MedHub</a:t>
            </a:r>
            <a:r>
              <a:rPr lang="en-US" dirty="0"/>
              <a:t> and residency website</a:t>
            </a:r>
          </a:p>
          <a:p>
            <a:pPr lvl="1"/>
            <a:r>
              <a:rPr lang="en-US" dirty="0"/>
              <a:t>Categorical training -&gt; Research in Residency -&gt; bottom of page</a:t>
            </a:r>
          </a:p>
          <a:p>
            <a:r>
              <a:rPr lang="en-US" dirty="0"/>
              <a:t>How-to perform CITI training (must complete after talk)</a:t>
            </a:r>
          </a:p>
          <a:p>
            <a:r>
              <a:rPr lang="en-US" dirty="0"/>
              <a:t>How-to perform background research and writing</a:t>
            </a:r>
          </a:p>
          <a:p>
            <a:r>
              <a:rPr lang="en-US" dirty="0"/>
              <a:t>Manuscript preparation checklist</a:t>
            </a:r>
          </a:p>
          <a:p>
            <a:r>
              <a:rPr lang="en-US" dirty="0"/>
              <a:t>Prepare an IRB</a:t>
            </a:r>
          </a:p>
          <a:p>
            <a:r>
              <a:rPr lang="en-US" dirty="0"/>
              <a:t>Better Poster: </a:t>
            </a:r>
            <a:r>
              <a:rPr lang="en-US" dirty="0">
                <a:hlinkClick r:id="rId3"/>
              </a:rPr>
              <a:t>https://osf.io/ef53g/</a:t>
            </a:r>
            <a:endParaRPr lang="en-US" dirty="0"/>
          </a:p>
        </p:txBody>
      </p:sp>
      <p:pic>
        <p:nvPicPr>
          <p:cNvPr id="4" name="Picture 3">
            <a:extLst>
              <a:ext uri="{FF2B5EF4-FFF2-40B4-BE49-F238E27FC236}">
                <a16:creationId xmlns:a16="http://schemas.microsoft.com/office/drawing/2014/main" id="{082C1D9A-395E-7B4F-8D95-F9948820CB8F}"/>
              </a:ext>
            </a:extLst>
          </p:cNvPr>
          <p:cNvPicPr>
            <a:picLocks noChangeAspect="1"/>
          </p:cNvPicPr>
          <p:nvPr/>
        </p:nvPicPr>
        <p:blipFill>
          <a:blip r:embed="rId4"/>
          <a:stretch>
            <a:fillRect/>
          </a:stretch>
        </p:blipFill>
        <p:spPr>
          <a:xfrm>
            <a:off x="8796468" y="3177562"/>
            <a:ext cx="2348610" cy="2348610"/>
          </a:xfrm>
          <a:prstGeom prst="rect">
            <a:avLst/>
          </a:prstGeom>
        </p:spPr>
      </p:pic>
    </p:spTree>
    <p:extLst>
      <p:ext uri="{BB962C8B-B14F-4D97-AF65-F5344CB8AC3E}">
        <p14:creationId xmlns:p14="http://schemas.microsoft.com/office/powerpoint/2010/main" val="1066845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tools for writing</a:t>
            </a:r>
          </a:p>
        </p:txBody>
      </p:sp>
      <p:sp>
        <p:nvSpPr>
          <p:cNvPr id="3" name="Content Placeholder 2"/>
          <p:cNvSpPr>
            <a:spLocks noGrp="1"/>
          </p:cNvSpPr>
          <p:nvPr>
            <p:ph idx="1"/>
          </p:nvPr>
        </p:nvSpPr>
        <p:spPr/>
        <p:txBody>
          <a:bodyPr/>
          <a:lstStyle/>
          <a:p>
            <a:r>
              <a:rPr lang="en-US" b="1" dirty="0"/>
              <a:t>Always</a:t>
            </a:r>
            <a:r>
              <a:rPr lang="en-US" dirty="0"/>
              <a:t> use a citation manager when writing papers.</a:t>
            </a:r>
          </a:p>
          <a:p>
            <a:r>
              <a:rPr lang="en-US" dirty="0"/>
              <a:t>Mendeley is free (</a:t>
            </a:r>
            <a:r>
              <a:rPr lang="en-US" dirty="0">
                <a:hlinkClick r:id="rId2"/>
              </a:rPr>
              <a:t>https://www.mendeley.com/</a:t>
            </a:r>
            <a:r>
              <a:rPr lang="en-US" dirty="0"/>
              <a:t>)</a:t>
            </a:r>
          </a:p>
          <a:p>
            <a:r>
              <a:rPr lang="en-US" dirty="0"/>
              <a:t>EndNote Basic is free from the </a:t>
            </a:r>
            <a:r>
              <a:rPr lang="en-US" dirty="0" err="1"/>
              <a:t>UofU</a:t>
            </a:r>
            <a:r>
              <a:rPr lang="en-US" dirty="0"/>
              <a:t> </a:t>
            </a:r>
          </a:p>
          <a:p>
            <a:r>
              <a:rPr lang="en-US" dirty="0"/>
              <a:t>You can download EndNote X9 from the </a:t>
            </a:r>
            <a:r>
              <a:rPr lang="en-US" dirty="0" err="1"/>
              <a:t>UofU</a:t>
            </a:r>
            <a:r>
              <a:rPr lang="en-US" dirty="0"/>
              <a:t> for $22</a:t>
            </a:r>
          </a:p>
        </p:txBody>
      </p:sp>
      <p:pic>
        <p:nvPicPr>
          <p:cNvPr id="4" name="Picture 3">
            <a:extLst>
              <a:ext uri="{FF2B5EF4-FFF2-40B4-BE49-F238E27FC236}">
                <a16:creationId xmlns:a16="http://schemas.microsoft.com/office/drawing/2014/main" id="{580B6BC2-5CA9-B74E-B564-843C5DC57999}"/>
              </a:ext>
            </a:extLst>
          </p:cNvPr>
          <p:cNvPicPr>
            <a:picLocks noChangeAspect="1"/>
          </p:cNvPicPr>
          <p:nvPr/>
        </p:nvPicPr>
        <p:blipFill>
          <a:blip r:embed="rId3"/>
          <a:stretch>
            <a:fillRect/>
          </a:stretch>
        </p:blipFill>
        <p:spPr>
          <a:xfrm>
            <a:off x="8707307" y="2764861"/>
            <a:ext cx="2517289" cy="2517289"/>
          </a:xfrm>
          <a:prstGeom prst="rect">
            <a:avLst/>
          </a:prstGeom>
        </p:spPr>
      </p:pic>
    </p:spTree>
    <p:extLst>
      <p:ext uri="{BB962C8B-B14F-4D97-AF65-F5344CB8AC3E}">
        <p14:creationId xmlns:p14="http://schemas.microsoft.com/office/powerpoint/2010/main" val="2037624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normAutofit/>
          </a:bodyPr>
          <a:lstStyle/>
          <a:p>
            <a:r>
              <a:rPr lang="en-US">
                <a:solidFill>
                  <a:srgbClr val="262626"/>
                </a:solidFill>
              </a:rPr>
              <a:t>Brief overview of EndNote</a:t>
            </a:r>
          </a:p>
        </p:txBody>
      </p:sp>
      <p:sp>
        <p:nvSpPr>
          <p:cNvPr id="3" name="Content Placeholder 2"/>
          <p:cNvSpPr>
            <a:spLocks noGrp="1"/>
          </p:cNvSpPr>
          <p:nvPr>
            <p:ph idx="1"/>
          </p:nvPr>
        </p:nvSpPr>
        <p:spPr>
          <a:xfrm>
            <a:off x="1295402" y="2556932"/>
            <a:ext cx="6256866" cy="3318936"/>
          </a:xfrm>
        </p:spPr>
        <p:txBody>
          <a:bodyPr>
            <a:normAutofit/>
          </a:bodyPr>
          <a:lstStyle/>
          <a:p>
            <a:r>
              <a:rPr lang="en-US">
                <a:solidFill>
                  <a:srgbClr val="262626"/>
                </a:solidFill>
              </a:rPr>
              <a:t>How to download citations:</a:t>
            </a:r>
          </a:p>
          <a:p>
            <a:pPr lvl="1"/>
            <a:r>
              <a:rPr lang="en-US">
                <a:solidFill>
                  <a:srgbClr val="262626"/>
                </a:solidFill>
              </a:rPr>
              <a:t>Go to library.med.utah.edu </a:t>
            </a:r>
            <a:r>
              <a:rPr lang="en-US">
                <a:solidFill>
                  <a:srgbClr val="262626"/>
                </a:solidFill>
                <a:sym typeface="Wingdings" panose="05000000000000000000" pitchFamily="2" charset="2"/>
              </a:rPr>
              <a:t> PubMed</a:t>
            </a:r>
          </a:p>
          <a:p>
            <a:pPr lvl="1"/>
            <a:r>
              <a:rPr lang="en-US">
                <a:solidFill>
                  <a:srgbClr val="262626"/>
                </a:solidFill>
                <a:sym typeface="Wingdings" panose="05000000000000000000" pitchFamily="2" charset="2"/>
              </a:rPr>
              <a:t>Find article and open the abstract</a:t>
            </a:r>
          </a:p>
          <a:p>
            <a:pPr lvl="1"/>
            <a:r>
              <a:rPr lang="en-US">
                <a:solidFill>
                  <a:srgbClr val="262626"/>
                </a:solidFill>
                <a:sym typeface="Wingdings" panose="05000000000000000000" pitchFamily="2" charset="2"/>
              </a:rPr>
              <a:t>In upper right hand corner, click “send to” then </a:t>
            </a:r>
          </a:p>
          <a:p>
            <a:pPr marL="457200" lvl="1" indent="0">
              <a:buNone/>
            </a:pPr>
            <a:r>
              <a:rPr lang="en-US">
                <a:solidFill>
                  <a:srgbClr val="262626"/>
                </a:solidFill>
                <a:sym typeface="Wingdings" panose="05000000000000000000" pitchFamily="2" charset="2"/>
              </a:rPr>
              <a:t>    “citation manager”</a:t>
            </a:r>
          </a:p>
          <a:p>
            <a:pPr lvl="1"/>
            <a:r>
              <a:rPr lang="en-US">
                <a:solidFill>
                  <a:srgbClr val="262626"/>
                </a:solidFill>
                <a:sym typeface="Wingdings" panose="05000000000000000000" pitchFamily="2" charset="2"/>
              </a:rPr>
              <a:t>Open downloaded file in EndNote</a:t>
            </a:r>
          </a:p>
          <a:p>
            <a:pPr lvl="1"/>
            <a:endParaRPr lang="en-US">
              <a:solidFill>
                <a:srgbClr val="262626"/>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085026" y="2793159"/>
            <a:ext cx="2739728" cy="2668681"/>
          </a:xfrm>
          <a:prstGeom prst="rect">
            <a:avLst/>
          </a:prstGeom>
          <a:ln w="57150" cmpd="thickThin">
            <a:solidFill>
              <a:srgbClr val="7F7F7F"/>
            </a:solidFill>
            <a:miter lim="800000"/>
          </a:ln>
        </p:spPr>
      </p:pic>
    </p:spTree>
    <p:extLst>
      <p:ext uri="{BB962C8B-B14F-4D97-AF65-F5344CB8AC3E}">
        <p14:creationId xmlns:p14="http://schemas.microsoft.com/office/powerpoint/2010/main" val="3761593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9BC876-571A-45A6-93A3-FB2839CE6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F484B2EA-E61C-489C-A595-160191247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9E987F02-C120-4654-AD1E-98AF4B643EF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64E470B5-B546-4390-9A0D-408D49895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D061B9CE-C400-4868-9385-01A0BBB98C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40C49D50-A49B-4F80-81C4-05BBCF4B5A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1180101" y="982132"/>
            <a:ext cx="6354633" cy="1303867"/>
          </a:xfrm>
        </p:spPr>
        <p:txBody>
          <a:bodyPr>
            <a:normAutofit/>
          </a:bodyPr>
          <a:lstStyle/>
          <a:p>
            <a:r>
              <a:rPr lang="en-US" dirty="0"/>
              <a:t>Cite while you write</a:t>
            </a:r>
          </a:p>
        </p:txBody>
      </p:sp>
      <p:cxnSp>
        <p:nvCxnSpPr>
          <p:cNvPr id="18" name="Straight Connector 17">
            <a:extLst>
              <a:ext uri="{FF2B5EF4-FFF2-40B4-BE49-F238E27FC236}">
                <a16:creationId xmlns:a16="http://schemas.microsoft.com/office/drawing/2014/main" id="{1124B3AE-D38B-4A63-B422-F9792E745B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1167385" y="2556932"/>
            <a:ext cx="6380065" cy="3318936"/>
          </a:xfrm>
        </p:spPr>
        <p:txBody>
          <a:bodyPr>
            <a:normAutofit/>
          </a:bodyPr>
          <a:lstStyle/>
          <a:p>
            <a:r>
              <a:rPr lang="en-US" dirty="0"/>
              <a:t>Most valuable feature of EndNote.</a:t>
            </a:r>
          </a:p>
          <a:p>
            <a:r>
              <a:rPr lang="en-US" dirty="0"/>
              <a:t>To insert a citation: click citation in EndNote tool </a:t>
            </a:r>
            <a:r>
              <a:rPr lang="en-US" dirty="0">
                <a:sym typeface="Wingdings" panose="05000000000000000000" pitchFamily="2" charset="2"/>
              </a:rPr>
              <a:t> enter author name  click insert</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01744" y="2191294"/>
            <a:ext cx="2710155" cy="2923819"/>
          </a:xfrm>
          <a:prstGeom prst="rect">
            <a:avLst/>
          </a:prstGeom>
          <a:ln w="57150" cmpd="thickThin">
            <a:noFill/>
            <a:miter lim="800000"/>
          </a:ln>
        </p:spPr>
      </p:pic>
      <p:pic>
        <p:nvPicPr>
          <p:cNvPr id="4" name="Picture 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77057" y="4347972"/>
            <a:ext cx="5745179" cy="1292664"/>
          </a:xfrm>
          <a:prstGeom prst="rect">
            <a:avLst/>
          </a:prstGeom>
          <a:ln w="57150" cmpd="thickThin">
            <a:noFill/>
            <a:miter lim="800000"/>
          </a:ln>
        </p:spPr>
      </p:pic>
    </p:spTree>
    <p:extLst>
      <p:ext uri="{BB962C8B-B14F-4D97-AF65-F5344CB8AC3E}">
        <p14:creationId xmlns:p14="http://schemas.microsoft.com/office/powerpoint/2010/main" val="1477526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Cite while you write</a:t>
            </a:r>
          </a:p>
        </p:txBody>
      </p:sp>
      <p:sp>
        <p:nvSpPr>
          <p:cNvPr id="3" name="Content Placeholder 2"/>
          <p:cNvSpPr>
            <a:spLocks noGrp="1"/>
          </p:cNvSpPr>
          <p:nvPr>
            <p:ph idx="1"/>
          </p:nvPr>
        </p:nvSpPr>
        <p:spPr/>
        <p:txBody>
          <a:bodyPr/>
          <a:lstStyle/>
          <a:p>
            <a:r>
              <a:rPr lang="en-US" dirty="0"/>
              <a:t>To remove a citation: highlight the citation in the text </a:t>
            </a:r>
            <a:r>
              <a:rPr lang="en-US" dirty="0">
                <a:sym typeface="Wingdings" panose="05000000000000000000" pitchFamily="2" charset="2"/>
              </a:rPr>
              <a:t> click “citations”  “edit and manage citations”  “remove citation”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74156" y="3495102"/>
            <a:ext cx="4843686" cy="2320496"/>
          </a:xfrm>
          <a:prstGeom prst="rect">
            <a:avLst/>
          </a:prstGeom>
        </p:spPr>
      </p:pic>
    </p:spTree>
    <p:extLst>
      <p:ext uri="{BB962C8B-B14F-4D97-AF65-F5344CB8AC3E}">
        <p14:creationId xmlns:p14="http://schemas.microsoft.com/office/powerpoint/2010/main" val="2935867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counts as scholarly activity?</a:t>
            </a:r>
          </a:p>
        </p:txBody>
      </p:sp>
      <p:sp>
        <p:nvSpPr>
          <p:cNvPr id="3" name="Content Placeholder 2"/>
          <p:cNvSpPr>
            <a:spLocks noGrp="1"/>
          </p:cNvSpPr>
          <p:nvPr>
            <p:ph idx="1"/>
          </p:nvPr>
        </p:nvSpPr>
        <p:spPr/>
        <p:txBody>
          <a:bodyPr/>
          <a:lstStyle/>
          <a:p>
            <a:r>
              <a:rPr lang="en-US" dirty="0"/>
              <a:t>Requirement </a:t>
            </a:r>
            <a:r>
              <a:rPr lang="en-US" b="1" dirty="0"/>
              <a:t>from ACGME </a:t>
            </a:r>
            <a:r>
              <a:rPr lang="en-US" dirty="0"/>
              <a:t>during your residency</a:t>
            </a:r>
          </a:p>
          <a:p>
            <a:r>
              <a:rPr lang="en-US" dirty="0"/>
              <a:t>4 components to scholarship</a:t>
            </a:r>
          </a:p>
          <a:p>
            <a:pPr lvl="1"/>
            <a:r>
              <a:rPr lang="en-US" dirty="0"/>
              <a:t>Discovery = publishing papers or abstracts</a:t>
            </a:r>
          </a:p>
          <a:p>
            <a:pPr lvl="1"/>
            <a:r>
              <a:rPr lang="en-US" dirty="0"/>
              <a:t>Integration = case reports or patient education projects</a:t>
            </a:r>
          </a:p>
          <a:p>
            <a:pPr lvl="1"/>
            <a:r>
              <a:rPr lang="en-US" dirty="0"/>
              <a:t>Application = participation in professional societies, policy, QI</a:t>
            </a:r>
          </a:p>
          <a:p>
            <a:pPr lvl="1"/>
            <a:r>
              <a:rPr lang="en-US" dirty="0"/>
              <a:t>Teaching = Content creation, curriculum development</a:t>
            </a:r>
          </a:p>
          <a:p>
            <a:r>
              <a:rPr lang="en-US" dirty="0"/>
              <a:t>Presented at Senior Scholarship Day (Spring PGY3)</a:t>
            </a:r>
          </a:p>
        </p:txBody>
      </p:sp>
      <p:sp>
        <p:nvSpPr>
          <p:cNvPr id="4" name="TextBox 3"/>
          <p:cNvSpPr txBox="1"/>
          <p:nvPr/>
        </p:nvSpPr>
        <p:spPr>
          <a:xfrm>
            <a:off x="9004399" y="5584203"/>
            <a:ext cx="2529016" cy="615553"/>
          </a:xfrm>
          <a:prstGeom prst="rect">
            <a:avLst/>
          </a:prstGeom>
          <a:noFill/>
        </p:spPr>
        <p:txBody>
          <a:bodyPr wrap="square" rtlCol="0">
            <a:spAutoFit/>
          </a:bodyPr>
          <a:lstStyle/>
          <a:p>
            <a:r>
              <a:rPr lang="en-US" dirty="0"/>
              <a:t>PMID: 24294446</a:t>
            </a:r>
          </a:p>
          <a:p>
            <a:r>
              <a:rPr lang="en-US" sz="1600" dirty="0" err="1"/>
              <a:t>Medhub</a:t>
            </a:r>
            <a:r>
              <a:rPr lang="en-US" sz="1600" dirty="0"/>
              <a:t>-&gt;Residency Policies</a:t>
            </a:r>
          </a:p>
        </p:txBody>
      </p:sp>
      <p:pic>
        <p:nvPicPr>
          <p:cNvPr id="7" name="Picture 6">
            <a:extLst>
              <a:ext uri="{FF2B5EF4-FFF2-40B4-BE49-F238E27FC236}">
                <a16:creationId xmlns:a16="http://schemas.microsoft.com/office/drawing/2014/main" id="{2AC3C0A0-A765-2F41-9B9E-309922F416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08750" y="2763423"/>
            <a:ext cx="1229029" cy="815512"/>
          </a:xfrm>
          <a:prstGeom prst="rect">
            <a:avLst/>
          </a:prstGeom>
        </p:spPr>
      </p:pic>
      <p:pic>
        <p:nvPicPr>
          <p:cNvPr id="8" name="Picture 7">
            <a:extLst>
              <a:ext uri="{FF2B5EF4-FFF2-40B4-BE49-F238E27FC236}">
                <a16:creationId xmlns:a16="http://schemas.microsoft.com/office/drawing/2014/main" id="{06B61CA5-F379-044D-9D6D-B8C086A5F4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08750" y="4598012"/>
            <a:ext cx="1245511" cy="836179"/>
          </a:xfrm>
          <a:prstGeom prst="rect">
            <a:avLst/>
          </a:prstGeom>
        </p:spPr>
      </p:pic>
      <p:pic>
        <p:nvPicPr>
          <p:cNvPr id="11" name="Picture 10">
            <a:extLst>
              <a:ext uri="{FF2B5EF4-FFF2-40B4-BE49-F238E27FC236}">
                <a16:creationId xmlns:a16="http://schemas.microsoft.com/office/drawing/2014/main" id="{B82B70D7-780E-A546-A071-BF2CFBCFEE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08750" y="3734396"/>
            <a:ext cx="1236751" cy="694384"/>
          </a:xfrm>
          <a:prstGeom prst="rect">
            <a:avLst/>
          </a:prstGeom>
        </p:spPr>
      </p:pic>
    </p:spTree>
    <p:extLst>
      <p:ext uri="{BB962C8B-B14F-4D97-AF65-F5344CB8AC3E}">
        <p14:creationId xmlns:p14="http://schemas.microsoft.com/office/powerpoint/2010/main" val="943262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Cite while you write</a:t>
            </a:r>
          </a:p>
        </p:txBody>
      </p:sp>
      <p:sp>
        <p:nvSpPr>
          <p:cNvPr id="3" name="Content Placeholder 2"/>
          <p:cNvSpPr>
            <a:spLocks noGrp="1"/>
          </p:cNvSpPr>
          <p:nvPr>
            <p:ph idx="1"/>
          </p:nvPr>
        </p:nvSpPr>
        <p:spPr/>
        <p:txBody>
          <a:bodyPr/>
          <a:lstStyle/>
          <a:p>
            <a:r>
              <a:rPr lang="en-US" dirty="0"/>
              <a:t>To change the order of citations: highlight the citation in the text </a:t>
            </a:r>
            <a:r>
              <a:rPr lang="en-US" dirty="0">
                <a:sym typeface="Wingdings" panose="05000000000000000000" pitchFamily="2" charset="2"/>
              </a:rPr>
              <a:t> click “citations”  “edit and manage citations”  use up and down arrows on left side to move citations</a:t>
            </a: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76086" y="3797256"/>
            <a:ext cx="4010025" cy="1895475"/>
          </a:xfrm>
          <a:prstGeom prst="rect">
            <a:avLst/>
          </a:prstGeom>
        </p:spPr>
      </p:pic>
      <p:sp>
        <p:nvSpPr>
          <p:cNvPr id="5" name="Rectangle 4"/>
          <p:cNvSpPr/>
          <p:nvPr/>
        </p:nvSpPr>
        <p:spPr>
          <a:xfrm>
            <a:off x="6376086" y="4110681"/>
            <a:ext cx="378941" cy="126862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46451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Statistical/Design Support</a:t>
            </a:r>
          </a:p>
        </p:txBody>
      </p:sp>
      <p:sp>
        <p:nvSpPr>
          <p:cNvPr id="3" name="Content Placeholder 2"/>
          <p:cNvSpPr>
            <a:spLocks noGrp="1"/>
          </p:cNvSpPr>
          <p:nvPr>
            <p:ph idx="1"/>
          </p:nvPr>
        </p:nvSpPr>
        <p:spPr/>
        <p:txBody>
          <a:bodyPr/>
          <a:lstStyle/>
          <a:p>
            <a:r>
              <a:rPr lang="en-US" dirty="0"/>
              <a:t>Center for Clinical and Translational Science (CCTS) Study Design and Biostatistics Center (SDBC)</a:t>
            </a:r>
          </a:p>
          <a:p>
            <a:pPr lvl="1"/>
            <a:r>
              <a:rPr lang="en-US" dirty="0"/>
              <a:t>Collaborate via Mentor, Resources Compendium</a:t>
            </a:r>
          </a:p>
        </p:txBody>
      </p:sp>
      <p:pic>
        <p:nvPicPr>
          <p:cNvPr id="7" name="Picture 6" descr="A screenshot of a newspaper&#10;&#10;Description automatically generated">
            <a:extLst>
              <a:ext uri="{FF2B5EF4-FFF2-40B4-BE49-F238E27FC236}">
                <a16:creationId xmlns:a16="http://schemas.microsoft.com/office/drawing/2014/main" id="{43BF9D80-CF40-4544-A98B-00AD6205CD7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6874" y="4069432"/>
            <a:ext cx="4503892" cy="1717038"/>
          </a:xfrm>
          <a:prstGeom prst="rect">
            <a:avLst/>
          </a:prstGeom>
        </p:spPr>
      </p:pic>
      <p:pic>
        <p:nvPicPr>
          <p:cNvPr id="8" name="Picture 7">
            <a:extLst>
              <a:ext uri="{FF2B5EF4-FFF2-40B4-BE49-F238E27FC236}">
                <a16:creationId xmlns:a16="http://schemas.microsoft.com/office/drawing/2014/main" id="{070107A2-3B7D-0744-95EB-EBB08BCC425E}"/>
              </a:ext>
            </a:extLst>
          </p:cNvPr>
          <p:cNvPicPr>
            <a:picLocks noChangeAspect="1"/>
          </p:cNvPicPr>
          <p:nvPr/>
        </p:nvPicPr>
        <p:blipFill>
          <a:blip r:embed="rId4"/>
          <a:stretch>
            <a:fillRect/>
          </a:stretch>
        </p:blipFill>
        <p:spPr>
          <a:xfrm>
            <a:off x="8325836" y="3552984"/>
            <a:ext cx="2279219" cy="2279219"/>
          </a:xfrm>
          <a:prstGeom prst="rect">
            <a:avLst/>
          </a:prstGeom>
        </p:spPr>
      </p:pic>
    </p:spTree>
    <p:extLst>
      <p:ext uri="{BB962C8B-B14F-4D97-AF65-F5344CB8AC3E}">
        <p14:creationId xmlns:p14="http://schemas.microsoft.com/office/powerpoint/2010/main" val="272051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Venues to present your research</a:t>
            </a:r>
          </a:p>
        </p:txBody>
      </p:sp>
      <p:sp>
        <p:nvSpPr>
          <p:cNvPr id="3" name="Content Placeholder 2"/>
          <p:cNvSpPr>
            <a:spLocks noGrp="1"/>
          </p:cNvSpPr>
          <p:nvPr>
            <p:ph idx="1"/>
          </p:nvPr>
        </p:nvSpPr>
        <p:spPr/>
        <p:txBody>
          <a:bodyPr>
            <a:normAutofit fontScale="92500" lnSpcReduction="10000"/>
          </a:bodyPr>
          <a:lstStyle/>
          <a:p>
            <a:r>
              <a:rPr lang="en-US" dirty="0"/>
              <a:t>General medicine cases and QI: </a:t>
            </a:r>
          </a:p>
          <a:p>
            <a:pPr lvl="1"/>
            <a:r>
              <a:rPr lang="en-US" dirty="0"/>
              <a:t>Utah ACP meeting (Fall, Spring), University of Utah Evidence-Based Poster Fair (Spring)</a:t>
            </a:r>
          </a:p>
          <a:p>
            <a:pPr lvl="1"/>
            <a:r>
              <a:rPr lang="en-US" dirty="0"/>
              <a:t>SGIM west regional meeting (Fall)</a:t>
            </a:r>
          </a:p>
          <a:p>
            <a:pPr lvl="1"/>
            <a:r>
              <a:rPr lang="en-US" dirty="0"/>
              <a:t>National ACP and SGIM meetings (Spring)</a:t>
            </a:r>
          </a:p>
          <a:p>
            <a:r>
              <a:rPr lang="en-US" dirty="0"/>
              <a:t>For subspecialties: there are many more options, discuss with your mentor when you begin your project.</a:t>
            </a:r>
          </a:p>
          <a:p>
            <a:r>
              <a:rPr lang="en-US" dirty="0"/>
              <a:t>Apply for local and national awards within your fields! Discuss with mentor and more senior colleagues.</a:t>
            </a:r>
          </a:p>
        </p:txBody>
      </p:sp>
    </p:spTree>
    <p:extLst>
      <p:ext uri="{BB962C8B-B14F-4D97-AF65-F5344CB8AC3E}">
        <p14:creationId xmlns:p14="http://schemas.microsoft.com/office/powerpoint/2010/main" val="3900044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twitter</a:t>
            </a:r>
          </a:p>
        </p:txBody>
      </p:sp>
      <p:sp>
        <p:nvSpPr>
          <p:cNvPr id="3" name="Content Placeholder 2"/>
          <p:cNvSpPr>
            <a:spLocks noGrp="1"/>
          </p:cNvSpPr>
          <p:nvPr>
            <p:ph idx="1"/>
          </p:nvPr>
        </p:nvSpPr>
        <p:spPr/>
        <p:txBody>
          <a:bodyPr/>
          <a:lstStyle/>
          <a:p>
            <a:r>
              <a:rPr lang="en-US" dirty="0"/>
              <a:t>Resource for staying up-to-date on your research interest, medical education, or advocacy.</a:t>
            </a:r>
          </a:p>
          <a:p>
            <a:r>
              <a:rPr lang="en-US" dirty="0"/>
              <a:t>Develop a network of peers and mentors that will help you for fellowship and career. </a:t>
            </a:r>
          </a:p>
          <a:p>
            <a:r>
              <a:rPr lang="en-US" dirty="0"/>
              <a:t>Don’t mix your personal and academic twitters (can split with lists). Follow leaders in your field</a:t>
            </a:r>
          </a:p>
        </p:txBody>
      </p:sp>
    </p:spTree>
    <p:extLst>
      <p:ext uri="{BB962C8B-B14F-4D97-AF65-F5344CB8AC3E}">
        <p14:creationId xmlns:p14="http://schemas.microsoft.com/office/powerpoint/2010/main" val="1234204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825" y="982132"/>
            <a:ext cx="3360772" cy="4625172"/>
          </a:xfrm>
        </p:spPr>
        <p:txBody>
          <a:bodyPr>
            <a:normAutofit/>
          </a:bodyPr>
          <a:lstStyle/>
          <a:p>
            <a:r>
              <a:rPr lang="en-US">
                <a:solidFill>
                  <a:srgbClr val="262626"/>
                </a:solidFill>
              </a:rPr>
              <a:t>Road Map</a:t>
            </a:r>
          </a:p>
        </p:txBody>
      </p:sp>
      <p:graphicFrame>
        <p:nvGraphicFramePr>
          <p:cNvPr id="5" name="Content Placeholder 2">
            <a:extLst>
              <a:ext uri="{FF2B5EF4-FFF2-40B4-BE49-F238E27FC236}">
                <a16:creationId xmlns:a16="http://schemas.microsoft.com/office/drawing/2014/main" id="{69B23435-5CC8-48FA-8D3C-6CD9F1ABFA34}"/>
              </a:ext>
            </a:extLst>
          </p:cNvPr>
          <p:cNvGraphicFramePr>
            <a:graphicFrameLocks noGrp="1"/>
          </p:cNvGraphicFramePr>
          <p:nvPr>
            <p:ph idx="1"/>
            <p:extLst>
              <p:ext uri="{D42A27DB-BD31-4B8C-83A1-F6EECF244321}">
                <p14:modId xmlns:p14="http://schemas.microsoft.com/office/powerpoint/2010/main" val="3213686790"/>
              </p:ext>
            </p:extLst>
          </p:nvPr>
        </p:nvGraphicFramePr>
        <p:xfrm>
          <a:off x="1391056" y="1391055"/>
          <a:ext cx="5272392" cy="3959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8776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03867"/>
          </a:xfrm>
        </p:spPr>
        <p:txBody>
          <a:bodyPr>
            <a:normAutofit/>
          </a:bodyPr>
          <a:lstStyle/>
          <a:p>
            <a:r>
              <a:rPr lang="en-US">
                <a:solidFill>
                  <a:srgbClr val="262626"/>
                </a:solidFill>
              </a:rPr>
              <a:t>Career Coach Matchmaking</a:t>
            </a:r>
          </a:p>
        </p:txBody>
      </p:sp>
      <p:sp>
        <p:nvSpPr>
          <p:cNvPr id="3" name="Content Placeholder 2"/>
          <p:cNvSpPr>
            <a:spLocks noGrp="1"/>
          </p:cNvSpPr>
          <p:nvPr>
            <p:ph idx="1"/>
          </p:nvPr>
        </p:nvSpPr>
        <p:spPr>
          <a:xfrm>
            <a:off x="1295402" y="2556932"/>
            <a:ext cx="7187586" cy="3318936"/>
          </a:xfrm>
        </p:spPr>
        <p:txBody>
          <a:bodyPr>
            <a:normAutofit/>
          </a:bodyPr>
          <a:lstStyle/>
          <a:p>
            <a:r>
              <a:rPr lang="en-US" sz="2200" dirty="0">
                <a:solidFill>
                  <a:srgbClr val="262626"/>
                </a:solidFill>
              </a:rPr>
              <a:t>Please Fill out the Survey through the QR code (5-10 mins)</a:t>
            </a:r>
          </a:p>
          <a:p>
            <a:r>
              <a:rPr lang="en-US" sz="2200" dirty="0">
                <a:solidFill>
                  <a:srgbClr val="262626"/>
                </a:solidFill>
              </a:rPr>
              <a:t>PGY3 / CMR / Fellow mentors matches will be made after each cohort has had this seminar</a:t>
            </a:r>
          </a:p>
          <a:p>
            <a:pPr lvl="1"/>
            <a:r>
              <a:rPr lang="en-US" sz="1800" dirty="0">
                <a:solidFill>
                  <a:srgbClr val="262626"/>
                </a:solidFill>
              </a:rPr>
              <a:t>or when career choices solidify. Email me as interest change</a:t>
            </a:r>
          </a:p>
          <a:p>
            <a:r>
              <a:rPr lang="en-US" sz="2200" dirty="0">
                <a:solidFill>
                  <a:srgbClr val="262626"/>
                </a:solidFill>
              </a:rPr>
              <a:t>To help find a faculty scholarly mentor</a:t>
            </a:r>
          </a:p>
          <a:p>
            <a:pPr lvl="1"/>
            <a:r>
              <a:rPr lang="en-US" sz="1800" dirty="0">
                <a:solidFill>
                  <a:srgbClr val="262626"/>
                </a:solidFill>
              </a:rPr>
              <a:t>Supplement to your APD – likely to have a better sense of who is the most productive with residents their personalities for your chosen specialty. </a:t>
            </a:r>
          </a:p>
        </p:txBody>
      </p:sp>
      <p:pic>
        <p:nvPicPr>
          <p:cNvPr id="4" name="Picture 3">
            <a:extLst>
              <a:ext uri="{FF2B5EF4-FFF2-40B4-BE49-F238E27FC236}">
                <a16:creationId xmlns:a16="http://schemas.microsoft.com/office/drawing/2014/main" id="{88357F3C-9284-FC49-9663-B6FE75C20551}"/>
              </a:ext>
            </a:extLst>
          </p:cNvPr>
          <p:cNvPicPr>
            <a:picLocks noChangeAspect="1"/>
          </p:cNvPicPr>
          <p:nvPr/>
        </p:nvPicPr>
        <p:blipFill>
          <a:blip r:embed="rId4"/>
          <a:stretch>
            <a:fillRect/>
          </a:stretch>
        </p:blipFill>
        <p:spPr>
          <a:xfrm>
            <a:off x="8756390" y="3263745"/>
            <a:ext cx="2068364" cy="2068364"/>
          </a:xfrm>
          <a:prstGeom prst="rect">
            <a:avLst/>
          </a:prstGeom>
          <a:ln w="57150" cmpd="thickThin">
            <a:solidFill>
              <a:srgbClr val="7F7F7F"/>
            </a:solidFill>
            <a:miter lim="800000"/>
          </a:ln>
        </p:spPr>
      </p:pic>
    </p:spTree>
    <p:extLst>
      <p:ext uri="{BB962C8B-B14F-4D97-AF65-F5344CB8AC3E}">
        <p14:creationId xmlns:p14="http://schemas.microsoft.com/office/powerpoint/2010/main" val="518078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3"/>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929140" y="972766"/>
            <a:ext cx="2835464" cy="1254868"/>
          </a:xfrm>
        </p:spPr>
        <p:txBody>
          <a:bodyPr anchor="b">
            <a:normAutofit/>
          </a:bodyPr>
          <a:lstStyle/>
          <a:p>
            <a:r>
              <a:rPr lang="en-US" sz="2800">
                <a:solidFill>
                  <a:srgbClr val="262626"/>
                </a:solidFill>
              </a:rPr>
              <a:t>Save the date!</a:t>
            </a:r>
          </a:p>
        </p:txBody>
      </p:sp>
      <p:sp>
        <p:nvSpPr>
          <p:cNvPr id="3" name="Content Placeholder 2"/>
          <p:cNvSpPr>
            <a:spLocks noGrp="1"/>
          </p:cNvSpPr>
          <p:nvPr>
            <p:ph idx="1"/>
          </p:nvPr>
        </p:nvSpPr>
        <p:spPr>
          <a:xfrm>
            <a:off x="929141" y="2430471"/>
            <a:ext cx="2835464" cy="3552039"/>
          </a:xfrm>
        </p:spPr>
        <p:txBody>
          <a:bodyPr>
            <a:normAutofit/>
          </a:bodyPr>
          <a:lstStyle/>
          <a:p>
            <a:r>
              <a:rPr lang="en-US" sz="1800">
                <a:solidFill>
                  <a:srgbClr val="262626"/>
                </a:solidFill>
              </a:rPr>
              <a:t>Senior Scholarship Day</a:t>
            </a:r>
          </a:p>
          <a:p>
            <a:r>
              <a:rPr lang="en-US" sz="1800">
                <a:solidFill>
                  <a:srgbClr val="262626"/>
                </a:solidFill>
              </a:rPr>
              <a:t>Opportunity to see how productive PGY-3s and their mentors were in residency.</a:t>
            </a:r>
          </a:p>
          <a:p>
            <a:r>
              <a:rPr lang="en-US" sz="1800">
                <a:solidFill>
                  <a:srgbClr val="262626"/>
                </a:solidFill>
              </a:rPr>
              <a:t>Date: Thursday April 23, 2019 from 3:30-6:30 PM in HSEB 2120</a:t>
            </a:r>
          </a:p>
        </p:txBody>
      </p:sp>
      <p:sp useBgFill="1">
        <p:nvSpPr>
          <p:cNvPr id="22" name="Rectangle 21">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35910" y="2342508"/>
            <a:ext cx="6098041" cy="2776028"/>
          </a:xfrm>
          <a:prstGeom prst="rect">
            <a:avLst/>
          </a:prstGeom>
        </p:spPr>
      </p:pic>
    </p:spTree>
    <p:extLst>
      <p:ext uri="{BB962C8B-B14F-4D97-AF65-F5344CB8AC3E}">
        <p14:creationId xmlns:p14="http://schemas.microsoft.com/office/powerpoint/2010/main" val="2989448502"/>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5825" y="982132"/>
            <a:ext cx="3360772" cy="4625172"/>
          </a:xfrm>
        </p:spPr>
        <p:txBody>
          <a:bodyPr>
            <a:normAutofit/>
          </a:bodyPr>
          <a:lstStyle/>
          <a:p>
            <a:r>
              <a:rPr lang="en-US">
                <a:solidFill>
                  <a:srgbClr val="262626"/>
                </a:solidFill>
              </a:rPr>
              <a:t>Road Map</a:t>
            </a:r>
          </a:p>
        </p:txBody>
      </p:sp>
      <p:graphicFrame>
        <p:nvGraphicFramePr>
          <p:cNvPr id="5" name="Content Placeholder 2">
            <a:extLst>
              <a:ext uri="{FF2B5EF4-FFF2-40B4-BE49-F238E27FC236}">
                <a16:creationId xmlns:a16="http://schemas.microsoft.com/office/drawing/2014/main" id="{69B23435-5CC8-48FA-8D3C-6CD9F1ABFA34}"/>
              </a:ext>
            </a:extLst>
          </p:cNvPr>
          <p:cNvGraphicFramePr>
            <a:graphicFrameLocks noGrp="1"/>
          </p:cNvGraphicFramePr>
          <p:nvPr>
            <p:ph idx="1"/>
            <p:extLst>
              <p:ext uri="{D42A27DB-BD31-4B8C-83A1-F6EECF244321}">
                <p14:modId xmlns:p14="http://schemas.microsoft.com/office/powerpoint/2010/main" val="3771934320"/>
              </p:ext>
            </p:extLst>
          </p:nvPr>
        </p:nvGraphicFramePr>
        <p:xfrm>
          <a:off x="1391056" y="1391055"/>
          <a:ext cx="5272392" cy="3959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5842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A6F9F-1B34-194E-9A4D-875B4FBC0204}"/>
              </a:ext>
            </a:extLst>
          </p:cNvPr>
          <p:cNvSpPr>
            <a:spLocks noGrp="1"/>
          </p:cNvSpPr>
          <p:nvPr>
            <p:ph type="title"/>
          </p:nvPr>
        </p:nvSpPr>
        <p:spPr/>
        <p:txBody>
          <a:bodyPr/>
          <a:lstStyle/>
          <a:p>
            <a:r>
              <a:rPr lang="en-US" dirty="0"/>
              <a:t>Evaluation and Citi-Training</a:t>
            </a:r>
          </a:p>
        </p:txBody>
      </p:sp>
      <p:sp>
        <p:nvSpPr>
          <p:cNvPr id="3" name="Content Placeholder 2">
            <a:extLst>
              <a:ext uri="{FF2B5EF4-FFF2-40B4-BE49-F238E27FC236}">
                <a16:creationId xmlns:a16="http://schemas.microsoft.com/office/drawing/2014/main" id="{4D668241-8666-4840-8954-C3EBA672B30D}"/>
              </a:ext>
            </a:extLst>
          </p:cNvPr>
          <p:cNvSpPr>
            <a:spLocks noGrp="1"/>
          </p:cNvSpPr>
          <p:nvPr>
            <p:ph idx="1"/>
          </p:nvPr>
        </p:nvSpPr>
        <p:spPr/>
        <p:txBody>
          <a:bodyPr/>
          <a:lstStyle/>
          <a:p>
            <a:pPr marL="457200" indent="-457200">
              <a:buFont typeface="+mj-lt"/>
              <a:buAutoNum type="arabicPeriod"/>
            </a:pPr>
            <a:r>
              <a:rPr lang="en-US" dirty="0"/>
              <a:t>Fill out seminar evaluation form please!</a:t>
            </a:r>
          </a:p>
          <a:p>
            <a:pPr marL="457200" indent="-457200">
              <a:buFont typeface="+mj-lt"/>
              <a:buAutoNum type="arabicPeriod"/>
            </a:pPr>
            <a:r>
              <a:rPr lang="en-US" dirty="0"/>
              <a:t>Perform CITI training (link via QR code)</a:t>
            </a:r>
          </a:p>
          <a:p>
            <a:pPr marL="457200" indent="-457200">
              <a:buFont typeface="+mj-lt"/>
              <a:buAutoNum type="arabicPeriod"/>
            </a:pPr>
            <a:r>
              <a:rPr lang="en-US" dirty="0"/>
              <a:t>Email certificates of completion to </a:t>
            </a:r>
            <a:r>
              <a:rPr lang="en-US" dirty="0">
                <a:hlinkClick r:id="rId3"/>
              </a:rPr>
              <a:t>brian.locke@hsc.utah.edu</a:t>
            </a:r>
            <a:r>
              <a:rPr lang="en-US" dirty="0"/>
              <a:t> </a:t>
            </a:r>
          </a:p>
          <a:p>
            <a:pPr lvl="1"/>
            <a:r>
              <a:rPr lang="en-US" dirty="0"/>
              <a:t>Due by next Monday, or I will email </a:t>
            </a:r>
            <a:r>
              <a:rPr lang="en-US" dirty="0">
                <a:sym typeface="Wingdings" pitchFamily="2" charset="2"/>
              </a:rPr>
              <a:t></a:t>
            </a:r>
          </a:p>
          <a:p>
            <a:endParaRPr lang="en-US" dirty="0"/>
          </a:p>
          <a:p>
            <a:pPr marL="0" indent="0">
              <a:buNone/>
            </a:pPr>
            <a:r>
              <a:rPr lang="en-US" dirty="0"/>
              <a:t>Thanks! Questions?</a:t>
            </a:r>
          </a:p>
        </p:txBody>
      </p:sp>
      <p:pic>
        <p:nvPicPr>
          <p:cNvPr id="4" name="Picture 3">
            <a:extLst>
              <a:ext uri="{FF2B5EF4-FFF2-40B4-BE49-F238E27FC236}">
                <a16:creationId xmlns:a16="http://schemas.microsoft.com/office/drawing/2014/main" id="{719F3002-186E-CB48-AB92-1A8CA4D58B96}"/>
              </a:ext>
            </a:extLst>
          </p:cNvPr>
          <p:cNvPicPr>
            <a:picLocks noChangeAspect="1"/>
          </p:cNvPicPr>
          <p:nvPr/>
        </p:nvPicPr>
        <p:blipFill>
          <a:blip r:embed="rId4"/>
          <a:stretch>
            <a:fillRect/>
          </a:stretch>
        </p:blipFill>
        <p:spPr>
          <a:xfrm>
            <a:off x="9395792" y="3006802"/>
            <a:ext cx="1589494" cy="1589494"/>
          </a:xfrm>
          <a:prstGeom prst="rect">
            <a:avLst/>
          </a:prstGeom>
        </p:spPr>
      </p:pic>
    </p:spTree>
    <p:extLst>
      <p:ext uri="{BB962C8B-B14F-4D97-AF65-F5344CB8AC3E}">
        <p14:creationId xmlns:p14="http://schemas.microsoft.com/office/powerpoint/2010/main" val="2474815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scholarly work? </a:t>
            </a:r>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dirty="0"/>
              <a:t>To achieve your career goals:</a:t>
            </a:r>
          </a:p>
          <a:p>
            <a:pPr marL="914400" lvl="1" indent="-457200">
              <a:buFont typeface="+mj-lt"/>
              <a:buAutoNum type="arabicPeriod"/>
            </a:pPr>
            <a:r>
              <a:rPr lang="en-US" dirty="0"/>
              <a:t>Career as investigator</a:t>
            </a:r>
          </a:p>
          <a:p>
            <a:pPr marL="914400" lvl="1" indent="-457200">
              <a:buFont typeface="+mj-lt"/>
              <a:buAutoNum type="arabicPeriod"/>
            </a:pPr>
            <a:r>
              <a:rPr lang="en-US" dirty="0"/>
              <a:t>Fellowship (Required?)</a:t>
            </a:r>
          </a:p>
          <a:p>
            <a:pPr marL="914400" lvl="1" indent="-457200">
              <a:buFont typeface="+mj-lt"/>
              <a:buAutoNum type="arabicPeriod"/>
            </a:pPr>
            <a:r>
              <a:rPr lang="en-US" dirty="0"/>
              <a:t>Gain useful and marketable skills (QI, Policy, Humanities)</a:t>
            </a:r>
          </a:p>
          <a:p>
            <a:pPr marL="457200" indent="-457200">
              <a:buFont typeface="+mj-lt"/>
              <a:buAutoNum type="arabicPeriod"/>
            </a:pPr>
            <a:r>
              <a:rPr lang="en-US" dirty="0"/>
              <a:t>Gain insight into the methodology of medical science and implementation</a:t>
            </a:r>
          </a:p>
          <a:p>
            <a:pPr marL="0" indent="0">
              <a:buNone/>
            </a:pPr>
            <a:r>
              <a:rPr lang="en-US" b="1" u="sng" dirty="0"/>
              <a:t>NOT</a:t>
            </a:r>
          </a:p>
          <a:p>
            <a:r>
              <a:rPr lang="en-US" dirty="0"/>
              <a:t>Force you to pursue activities you have no passion about</a:t>
            </a:r>
          </a:p>
        </p:txBody>
      </p:sp>
      <p:pic>
        <p:nvPicPr>
          <p:cNvPr id="4" name="Picture 3">
            <a:extLst>
              <a:ext uri="{FF2B5EF4-FFF2-40B4-BE49-F238E27FC236}">
                <a16:creationId xmlns:a16="http://schemas.microsoft.com/office/drawing/2014/main" id="{0CD204D3-322C-854A-94FA-160B35200761}"/>
              </a:ext>
            </a:extLst>
          </p:cNvPr>
          <p:cNvPicPr>
            <a:picLocks/>
          </p:cNvPicPr>
          <p:nvPr/>
        </p:nvPicPr>
        <p:blipFill>
          <a:blip r:embed="rId3"/>
          <a:stretch>
            <a:fillRect/>
          </a:stretch>
        </p:blipFill>
        <p:spPr>
          <a:xfrm>
            <a:off x="8703325" y="2431668"/>
            <a:ext cx="1784732" cy="1784732"/>
          </a:xfrm>
          <a:prstGeom prst="rect">
            <a:avLst/>
          </a:prstGeom>
        </p:spPr>
      </p:pic>
    </p:spTree>
    <p:extLst>
      <p:ext uri="{BB962C8B-B14F-4D97-AF65-F5344CB8AC3E}">
        <p14:creationId xmlns:p14="http://schemas.microsoft.com/office/powerpoint/2010/main" val="304333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a:stretch/>
          </p:blipFill>
          <p:spPr>
            <a:xfrm>
              <a:off x="11436986" y="3153832"/>
              <a:ext cx="777240" cy="606425"/>
            </a:xfrm>
            <a:prstGeom prst="rect">
              <a:avLst/>
            </a:prstGeom>
          </p:spPr>
        </p:pic>
      </p:grpSp>
      <p:sp>
        <p:nvSpPr>
          <p:cNvPr id="2" name="Title 1"/>
          <p:cNvSpPr>
            <a:spLocks noGrp="1"/>
          </p:cNvSpPr>
          <p:nvPr>
            <p:ph type="title"/>
          </p:nvPr>
        </p:nvSpPr>
        <p:spPr>
          <a:xfrm>
            <a:off x="1295402" y="1792825"/>
            <a:ext cx="3660056" cy="514680"/>
          </a:xfrm>
        </p:spPr>
        <p:txBody>
          <a:bodyPr anchor="b">
            <a:normAutofit fontScale="90000"/>
          </a:bodyPr>
          <a:lstStyle/>
          <a:p>
            <a:r>
              <a:rPr lang="en-US" sz="2800" dirty="0">
                <a:solidFill>
                  <a:srgbClr val="262626"/>
                </a:solidFill>
              </a:rPr>
              <a:t>What do I want to do?</a:t>
            </a:r>
          </a:p>
        </p:txBody>
      </p:sp>
      <p:cxnSp>
        <p:nvCxnSpPr>
          <p:cNvPr id="20" name="Straight Connector 1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F00C2A62-E823-4F39-9F93-AF26CD5BE2E5}"/>
              </a:ext>
            </a:extLst>
          </p:cNvPr>
          <p:cNvSpPr>
            <a:spLocks noGrp="1"/>
          </p:cNvSpPr>
          <p:nvPr>
            <p:ph idx="1"/>
          </p:nvPr>
        </p:nvSpPr>
        <p:spPr>
          <a:xfrm>
            <a:off x="1295402" y="2493774"/>
            <a:ext cx="3753254" cy="3382094"/>
          </a:xfrm>
        </p:spPr>
        <p:txBody>
          <a:bodyPr>
            <a:normAutofit/>
          </a:bodyPr>
          <a:lstStyle/>
          <a:p>
            <a:r>
              <a:rPr lang="en-US" dirty="0">
                <a:solidFill>
                  <a:srgbClr val="262626"/>
                </a:solidFill>
              </a:rPr>
              <a:t>Fellowship? Decide by End-of PGY1</a:t>
            </a:r>
          </a:p>
          <a:p>
            <a:pPr lvl="1"/>
            <a:r>
              <a:rPr lang="en-US" dirty="0">
                <a:solidFill>
                  <a:srgbClr val="262626"/>
                </a:solidFill>
              </a:rPr>
              <a:t>Sooner is better, but it’s never too late</a:t>
            </a:r>
          </a:p>
          <a:p>
            <a:pPr lvl="1"/>
            <a:r>
              <a:rPr lang="en-US" dirty="0">
                <a:solidFill>
                  <a:srgbClr val="262626"/>
                </a:solidFill>
              </a:rPr>
              <a:t>Applications in at end of PGY2</a:t>
            </a:r>
          </a:p>
          <a:p>
            <a:pPr marL="0" indent="0">
              <a:buNone/>
            </a:pPr>
            <a:endParaRPr lang="en-US" sz="1600" dirty="0">
              <a:solidFill>
                <a:srgbClr val="262626"/>
              </a:solidFill>
            </a:endParaRPr>
          </a:p>
        </p:txBody>
      </p:sp>
      <p:pic>
        <p:nvPicPr>
          <p:cNvPr id="5" name="Content Placeholder 4">
            <a:extLst>
              <a:ext uri="{FF2B5EF4-FFF2-40B4-BE49-F238E27FC236}">
                <a16:creationId xmlns:a16="http://schemas.microsoft.com/office/drawing/2014/main" id="{04FD1B9D-ACFE-9542-8019-B0B8DBC7CE52}"/>
              </a:ext>
            </a:extLst>
          </p:cNvPr>
          <p:cNvPicPr>
            <a:picLocks noChangeAspect="1"/>
          </p:cNvPicPr>
          <p:nvPr/>
        </p:nvPicPr>
        <p:blipFill>
          <a:blip r:embed="rId6"/>
          <a:stretch>
            <a:fillRect/>
          </a:stretch>
        </p:blipFill>
        <p:spPr>
          <a:xfrm>
            <a:off x="5946106" y="2074402"/>
            <a:ext cx="4347845" cy="2771751"/>
          </a:xfrm>
          <a:prstGeom prst="rect">
            <a:avLst/>
          </a:prstGeom>
          <a:ln w="57150" cmpd="thickThin">
            <a:solidFill>
              <a:srgbClr val="7F7F7F"/>
            </a:solidFill>
            <a:miter lim="800000"/>
          </a:ln>
        </p:spPr>
      </p:pic>
      <p:sp>
        <p:nvSpPr>
          <p:cNvPr id="6" name="TextBox 5">
            <a:extLst>
              <a:ext uri="{FF2B5EF4-FFF2-40B4-BE49-F238E27FC236}">
                <a16:creationId xmlns:a16="http://schemas.microsoft.com/office/drawing/2014/main" id="{106B1634-31CA-544A-B9D2-E99DC6E758CE}"/>
              </a:ext>
            </a:extLst>
          </p:cNvPr>
          <p:cNvSpPr txBox="1"/>
          <p:nvPr/>
        </p:nvSpPr>
        <p:spPr>
          <a:xfrm>
            <a:off x="6446163" y="5075964"/>
            <a:ext cx="3387967" cy="369332"/>
          </a:xfrm>
          <a:prstGeom prst="rect">
            <a:avLst/>
          </a:prstGeom>
          <a:noFill/>
        </p:spPr>
        <p:txBody>
          <a:bodyPr wrap="square" rtlCol="0">
            <a:spAutoFit/>
          </a:bodyPr>
          <a:lstStyle/>
          <a:p>
            <a:r>
              <a:rPr lang="en-US" dirty="0"/>
              <a:t>From </a:t>
            </a:r>
            <a:r>
              <a:rPr lang="en-US" dirty="0" err="1"/>
              <a:t>UCDenver</a:t>
            </a:r>
            <a:r>
              <a:rPr lang="en-US" dirty="0"/>
              <a:t> Fellowship Guide</a:t>
            </a:r>
          </a:p>
        </p:txBody>
      </p:sp>
    </p:spTree>
    <p:extLst>
      <p:ext uri="{BB962C8B-B14F-4D97-AF65-F5344CB8AC3E}">
        <p14:creationId xmlns:p14="http://schemas.microsoft.com/office/powerpoint/2010/main" val="22853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for doing research (PGY-1)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32364418"/>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2778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for research (PGY-2)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18954757"/>
              </p:ext>
            </p:extLst>
          </p:nvPr>
        </p:nvGraphicFramePr>
        <p:xfrm>
          <a:off x="1295400" y="2557463"/>
          <a:ext cx="9601200" cy="3317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1615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224A92-B71D-4244-9CEE-E80F9BD118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069A319-3937-4297-B7D8-6745097B9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85" y="487353"/>
            <a:ext cx="11218182"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FDFE78-2422-40CD-BC53-9E0C459C9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76"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535825" y="982132"/>
            <a:ext cx="3360772" cy="4625172"/>
          </a:xfrm>
        </p:spPr>
        <p:txBody>
          <a:bodyPr>
            <a:normAutofit/>
          </a:bodyPr>
          <a:lstStyle/>
          <a:p>
            <a:r>
              <a:rPr lang="en-US">
                <a:solidFill>
                  <a:srgbClr val="262626"/>
                </a:solidFill>
              </a:rPr>
              <a:t>Road Map</a:t>
            </a:r>
          </a:p>
        </p:txBody>
      </p:sp>
      <p:sp>
        <p:nvSpPr>
          <p:cNvPr id="27" name="Rectangle 26">
            <a:extLst>
              <a:ext uri="{FF2B5EF4-FFF2-40B4-BE49-F238E27FC236}">
                <a16:creationId xmlns:a16="http://schemas.microsoft.com/office/drawing/2014/main" id="{A97E302E-4D34-42E4-94A8-4FC0AF572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noFill/>
          <a:ln w="57150" cmpd="thickThin">
            <a:solidFill>
              <a:srgbClr val="7F7F7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9B23435-5CC8-48FA-8D3C-6CD9F1ABFA34}"/>
              </a:ext>
            </a:extLst>
          </p:cNvPr>
          <p:cNvGraphicFramePr>
            <a:graphicFrameLocks noGrp="1"/>
          </p:cNvGraphicFramePr>
          <p:nvPr>
            <p:ph idx="1"/>
            <p:extLst>
              <p:ext uri="{D42A27DB-BD31-4B8C-83A1-F6EECF244321}">
                <p14:modId xmlns:p14="http://schemas.microsoft.com/office/powerpoint/2010/main" val="64467334"/>
              </p:ext>
            </p:extLst>
          </p:nvPr>
        </p:nvGraphicFramePr>
        <p:xfrm>
          <a:off x="1391056" y="1391055"/>
          <a:ext cx="5272392" cy="39591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02576405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6" Type="http://schemas.microsoft.com/office/2011/relationships/webextension" Target="webextension6.xml"/><Relationship Id="rId5" Type="http://schemas.microsoft.com/office/2011/relationships/webextension" Target="webextension5.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1"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 dockstate="right" visibility="0" width="350" row="0">
    <wetp:webextensionref xmlns:r="http://schemas.openxmlformats.org/officeDocument/2006/relationships" r:id="rId3"/>
  </wetp:taskpane>
  <wetp:taskpane dockstate="right" visibility="0" width="350" row="0">
    <wetp:webextensionref xmlns:r="http://schemas.openxmlformats.org/officeDocument/2006/relationships" r:id="rId4"/>
  </wetp:taskpane>
  <wetp:taskpane dockstate="right" visibility="0" width="350" row="0">
    <wetp:webextensionref xmlns:r="http://schemas.openxmlformats.org/officeDocument/2006/relationships" r:id="rId5"/>
  </wetp:taskpane>
  <wetp:taskpane dockstate="right" visibility="0" width="350" row="0">
    <wetp:webextensionref xmlns:r="http://schemas.openxmlformats.org/officeDocument/2006/relationships" r:id="rId6"/>
  </wetp:taskpane>
</wetp:taskpanes>
</file>

<file path=ppt/webextensions/webextension1.xml><?xml version="1.0" encoding="utf-8"?>
<we:webextension xmlns:we="http://schemas.microsoft.com/office/webextensions/webextension/2010/11" id="{078A7D2D-04E2-BE41-8605-F47FCADCBBC5}">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A1A3D288-DDB4-B347-9B26-265035E8115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A667EC28-874A-BD42-AE57-B5550AB3E1C4}">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462B1E97-EAE3-664E-8881-FFCB7797F288}">
  <we:reference id="wa104381335" version="1.0.0.1" store="en-US" storeType="OMEX"/>
  <we:alternateReferences>
    <we:reference id="wa104381335" version="1.0.0.1" store="WA104381335" storeType="OMEX"/>
  </we:alternateReferences>
  <we:properties/>
  <we:bindings/>
  <we:snapshot xmlns:r="http://schemas.openxmlformats.org/officeDocument/2006/relationships"/>
</we:webextension>
</file>

<file path=ppt/webextensions/webextension5.xml><?xml version="1.0" encoding="utf-8"?>
<we:webextension xmlns:we="http://schemas.microsoft.com/office/webextensions/webextension/2010/11" id="{19525ACF-617A-DC42-91A1-0D930909BB5A}">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ppt/webextensions/webextension6.xml><?xml version="1.0" encoding="utf-8"?>
<we:webextension xmlns:we="http://schemas.microsoft.com/office/webextensions/webextension/2010/11" id="{0194F845-A3DD-C643-AC71-A5B38AC98445}">
  <we:reference id="wa104380907" version="1.0.0.0" store="en-US" storeType="OMEX"/>
  <we:alternateReferences>
    <we:reference id="wa104380907" version="1.0.0.0" store="WA104380907"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74250B9394894A91E54E437576B37E" ma:contentTypeVersion="0" ma:contentTypeDescription="Create a new document." ma:contentTypeScope="" ma:versionID="6918dddf2a880470f5fe03e227edd4a1">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PULSEDOC-1879867397-1674</_dlc_DocId>
    <_dlc_DocIdUrl xmlns="402b49ca-617a-4412-a136-22a821ef8eb4">
      <Url>https://pulse.utah.edu/site/internal-medicine/_layouts/15/DocIdRedir.aspx?ID=PULSEDOC-1879867397-1674</Url>
      <Description>PULSEDOC-1879867397-1674</Description>
    </_dlc_DocIdUrl>
  </documentManagement>
</p:properties>
</file>

<file path=customXml/itemProps1.xml><?xml version="1.0" encoding="utf-8"?>
<ds:datastoreItem xmlns:ds="http://schemas.openxmlformats.org/officeDocument/2006/customXml" ds:itemID="{0F158B46-FAA8-4061-AB99-6E55234C53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AA5D5A-5833-491A-9628-A399DAF14021}">
  <ds:schemaRefs>
    <ds:schemaRef ds:uri="http://schemas.microsoft.com/sharepoint/v3/contenttype/forms"/>
  </ds:schemaRefs>
</ds:datastoreItem>
</file>

<file path=customXml/itemProps3.xml><?xml version="1.0" encoding="utf-8"?>
<ds:datastoreItem xmlns:ds="http://schemas.openxmlformats.org/officeDocument/2006/customXml" ds:itemID="{E9525480-2B5A-49B1-A403-0B8419770741}">
  <ds:schemaRefs>
    <ds:schemaRef ds:uri="http://schemas.microsoft.com/sharepoint/events"/>
  </ds:schemaRefs>
</ds:datastoreItem>
</file>

<file path=customXml/itemProps4.xml><?xml version="1.0" encoding="utf-8"?>
<ds:datastoreItem xmlns:ds="http://schemas.openxmlformats.org/officeDocument/2006/customXml" ds:itemID="{A0F77DB6-E935-456A-9C2D-953980140BC8}">
  <ds:schemaRefs>
    <ds:schemaRef ds:uri="http://schemas.microsoft.com/office/2006/metadata/properties"/>
    <ds:schemaRef ds:uri="http://schemas.microsoft.com/office/infopath/2007/PartnerControls"/>
    <ds:schemaRef ds:uri="402b49ca-617a-4412-a136-22a821ef8eb4"/>
  </ds:schemaRefs>
</ds:datastoreItem>
</file>

<file path=docProps/app.xml><?xml version="1.0" encoding="utf-8"?>
<Properties xmlns="http://schemas.openxmlformats.org/officeDocument/2006/extended-properties" xmlns:vt="http://schemas.openxmlformats.org/officeDocument/2006/docPropsVTypes">
  <TotalTime>383</TotalTime>
  <Words>4635</Words>
  <Application>Microsoft Macintosh PowerPoint</Application>
  <PresentationFormat>Widescreen</PresentationFormat>
  <Paragraphs>590</Paragraphs>
  <Slides>48</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Century Gothic</vt:lpstr>
      <vt:lpstr>Garamond</vt:lpstr>
      <vt:lpstr>Symbol</vt:lpstr>
      <vt:lpstr>Organic</vt:lpstr>
      <vt:lpstr>A Guide to Productive Scholarly Work and Mentorship in Residency</vt:lpstr>
      <vt:lpstr>Objectives</vt:lpstr>
      <vt:lpstr>Road Map</vt:lpstr>
      <vt:lpstr>What counts as scholarly activity?</vt:lpstr>
      <vt:lpstr>Why do scholarly work? </vt:lpstr>
      <vt:lpstr>What do I want to do?</vt:lpstr>
      <vt:lpstr>Timeline for doing research (PGY-1)</vt:lpstr>
      <vt:lpstr>Timeline for research (PGY-2)</vt:lpstr>
      <vt:lpstr>Road Map</vt:lpstr>
      <vt:lpstr>Mentorship: An umbrella term</vt:lpstr>
      <vt:lpstr>Mentorship</vt:lpstr>
      <vt:lpstr>How to find the right mentor</vt:lpstr>
      <vt:lpstr>Resident research database</vt:lpstr>
      <vt:lpstr>Understand your mentor</vt:lpstr>
      <vt:lpstr>Career-line Faculty Formal Review (SOM) Clinical, Research, and Lecturer Tracks</vt:lpstr>
      <vt:lpstr>Tenure-line Faculty Formal Review (SOM) Clinician and Non-Clinician</vt:lpstr>
      <vt:lpstr>How to Get Promoted: Criteria</vt:lpstr>
      <vt:lpstr>Mentor Up</vt:lpstr>
      <vt:lpstr>Mentor Up</vt:lpstr>
      <vt:lpstr>Road Map</vt:lpstr>
      <vt:lpstr>What project is right for you?</vt:lpstr>
      <vt:lpstr>Synthesis</vt:lpstr>
      <vt:lpstr>Education</vt:lpstr>
      <vt:lpstr>Quality Improvement</vt:lpstr>
      <vt:lpstr>Research aka Investigation</vt:lpstr>
      <vt:lpstr>Case Reports</vt:lpstr>
      <vt:lpstr>$ for meetings</vt:lpstr>
      <vt:lpstr>Retrospective, clinical research</vt:lpstr>
      <vt:lpstr>Retrospective, clinical research (pt 2)</vt:lpstr>
      <vt:lpstr>Subject Reviews</vt:lpstr>
      <vt:lpstr>Editorials</vt:lpstr>
      <vt:lpstr>Editorials</vt:lpstr>
      <vt:lpstr>Elective during residency</vt:lpstr>
      <vt:lpstr>Road Map</vt:lpstr>
      <vt:lpstr>How-to documents</vt:lpstr>
      <vt:lpstr>Reference tools for writing</vt:lpstr>
      <vt:lpstr>Brief overview of EndNote</vt:lpstr>
      <vt:lpstr>Cite while you write</vt:lpstr>
      <vt:lpstr>Cite while you write</vt:lpstr>
      <vt:lpstr>Cite while you write</vt:lpstr>
      <vt:lpstr>Statistical/Design Support</vt:lpstr>
      <vt:lpstr>Venues to present your research</vt:lpstr>
      <vt:lpstr>Academic twitter</vt:lpstr>
      <vt:lpstr>Road Map</vt:lpstr>
      <vt:lpstr>Career Coach Matchmaking</vt:lpstr>
      <vt:lpstr>Save the date!</vt:lpstr>
      <vt:lpstr>Road Map</vt:lpstr>
      <vt:lpstr>Evaluation and Citi-Training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Guide to Productive Scholarly Work and Mentorship in Residency</dc:title>
  <dc:creator>Brian Locke</dc:creator>
  <cp:lastModifiedBy>BRIAN LOCKE</cp:lastModifiedBy>
  <cp:revision>17</cp:revision>
  <dcterms:created xsi:type="dcterms:W3CDTF">2019-11-14T17:17:20Z</dcterms:created>
  <dcterms:modified xsi:type="dcterms:W3CDTF">2020-05-17T02:47:34Z</dcterms:modified>
</cp:coreProperties>
</file>